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339" r:id="rId5"/>
    <p:sldId id="340" r:id="rId6"/>
    <p:sldId id="341" r:id="rId7"/>
    <p:sldId id="343" r:id="rId8"/>
    <p:sldId id="352" r:id="rId9"/>
    <p:sldId id="345" r:id="rId10"/>
    <p:sldId id="344" r:id="rId11"/>
    <p:sldId id="353" r:id="rId12"/>
    <p:sldId id="350" r:id="rId13"/>
    <p:sldId id="351" r:id="rId14"/>
    <p:sldId id="347" r:id="rId15"/>
    <p:sldId id="355" r:id="rId16"/>
    <p:sldId id="354"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278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894" y="-29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116" tIns="46058" rIns="92116" bIns="46058"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39" y="1"/>
            <a:ext cx="3037840" cy="465138"/>
          </a:xfrm>
          <a:prstGeom prst="rect">
            <a:avLst/>
          </a:prstGeom>
        </p:spPr>
        <p:txBody>
          <a:bodyPr vert="horz" wrap="square" lIns="92116" tIns="46058" rIns="92116" bIns="46058"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8CE9475E-BCF3-493C-BC99-137E48C134A4}" type="datetime1">
              <a:rPr lang="en-US"/>
              <a:pPr>
                <a:defRPr/>
              </a:pPr>
              <a:t>10/24/2013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116" tIns="46058" rIns="92116" bIns="46058"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wrap="square" lIns="92116" tIns="46058" rIns="92116" bIns="46058"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ACC7795D-EE77-47A1-95BE-A6314EDEA02A}" type="slidenum">
              <a:rPr lang="en-US"/>
              <a:pPr>
                <a:defRPr/>
              </a:pPr>
              <a:t>‹#›</a:t>
            </a:fld>
            <a:endParaRPr lang="en-US" dirty="0"/>
          </a:p>
        </p:txBody>
      </p:sp>
    </p:spTree>
    <p:extLst>
      <p:ext uri="{BB962C8B-B14F-4D97-AF65-F5344CB8AC3E}">
        <p14:creationId xmlns:p14="http://schemas.microsoft.com/office/powerpoint/2010/main" val="1628929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116" tIns="46058" rIns="92116" bIns="46058"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0939" y="1"/>
            <a:ext cx="3037840" cy="465138"/>
          </a:xfrm>
          <a:prstGeom prst="rect">
            <a:avLst/>
          </a:prstGeom>
        </p:spPr>
        <p:txBody>
          <a:bodyPr vert="horz" wrap="square" lIns="92116" tIns="46058" rIns="92116" bIns="46058"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958B89FB-F005-4DAF-88E7-A342CAD77E85}" type="datetime1">
              <a:rPr lang="en-US"/>
              <a:pPr>
                <a:defRPr/>
              </a:pPr>
              <a:t>10/24/2013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116" tIns="46058" rIns="92116" bIns="46058" rtlCol="0" anchor="ctr"/>
          <a:lstStyle/>
          <a:p>
            <a:pPr lvl="0"/>
            <a:endParaRPr lang="en-US" noProof="0" dirty="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116" tIns="46058" rIns="92116" bIns="460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2116" tIns="46058" rIns="92116" bIns="46058"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939" y="8829675"/>
            <a:ext cx="3037840" cy="465138"/>
          </a:xfrm>
          <a:prstGeom prst="rect">
            <a:avLst/>
          </a:prstGeom>
        </p:spPr>
        <p:txBody>
          <a:bodyPr vert="horz" wrap="square" lIns="92116" tIns="46058" rIns="92116" bIns="46058"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475E9943-4040-4455-B345-53E8C41DACE5}" type="slidenum">
              <a:rPr lang="en-US"/>
              <a:pPr>
                <a:defRPr/>
              </a:pPr>
              <a:t>‹#›</a:t>
            </a:fld>
            <a:endParaRPr lang="en-US" dirty="0"/>
          </a:p>
        </p:txBody>
      </p:sp>
    </p:spTree>
    <p:extLst>
      <p:ext uri="{BB962C8B-B14F-4D97-AF65-F5344CB8AC3E}">
        <p14:creationId xmlns:p14="http://schemas.microsoft.com/office/powerpoint/2010/main" val="4139676956"/>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Banking and Financial Services </a:t>
            </a:r>
            <a:r>
              <a:rPr lang="en-US" baseline="0" dirty="0" smtClean="0"/>
              <a:t>(</a:t>
            </a:r>
            <a:r>
              <a:rPr lang="en-US" dirty="0" smtClean="0"/>
              <a:t>5579-1)</a:t>
            </a:r>
            <a:endParaRPr lang="en-US" dirty="0"/>
          </a:p>
        </p:txBody>
      </p:sp>
      <p:sp>
        <p:nvSpPr>
          <p:cNvPr id="4" name="Slide Number Placeholder 3"/>
          <p:cNvSpPr>
            <a:spLocks noGrp="1"/>
          </p:cNvSpPr>
          <p:nvPr>
            <p:ph type="sldNum" sz="quarter" idx="10"/>
          </p:nvPr>
        </p:nvSpPr>
        <p:spPr/>
        <p:txBody>
          <a:bodyPr/>
          <a:lstStyle/>
          <a:p>
            <a:fld id="{473EECE7-6886-384E-A69E-1CD7D7944CCA}" type="slidenum">
              <a:rPr lang="en-US" smtClean="0">
                <a:solidFill>
                  <a:prstClr val="black"/>
                </a:solidFill>
              </a:rPr>
              <a:pPr/>
              <a:t>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205A6C43-6706-4948-B0B6-85E36F75DAB6}" type="datetime1">
              <a:rPr lang="en-US"/>
              <a:pPr>
                <a:defRPr/>
              </a:pPr>
              <a:t>10/24/2013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858000" y="6569075"/>
            <a:ext cx="2133600" cy="365125"/>
          </a:xfrm>
        </p:spPr>
        <p:txBody>
          <a:bodyPr/>
          <a:lstStyle>
            <a:lvl1pPr>
              <a:defRPr/>
            </a:lvl1pPr>
          </a:lstStyle>
          <a:p>
            <a:pPr>
              <a:defRPr/>
            </a:pPr>
            <a:fld id="{A384B821-F9ED-4440-9065-D2FB852170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450DD-CE27-46CF-A0B3-D28131DEE96F}" type="datetime1">
              <a:rPr lang="en-US"/>
              <a:pPr>
                <a:defRPr/>
              </a:pPr>
              <a:t>10/24/2013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EA22C3-71B3-4365-AEC2-F94E429C42E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14C775-6AC7-4AB1-AF9C-F89250AF8B28}" type="datetime1">
              <a:rPr lang="en-US"/>
              <a:pPr>
                <a:defRPr/>
              </a:pPr>
              <a:t>10/24/2013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DB1405-1AD0-4D7A-8F0D-B575D372357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solidFill>
                  <a:prstClr val="black">
                    <a:tint val="75000"/>
                  </a:prstClr>
                </a:solidFill>
              </a:defRPr>
            </a:lvl1pPr>
          </a:lstStyle>
          <a:p>
            <a:pPr>
              <a:defRPr/>
            </a:pPr>
            <a:fld id="{3E9BCCB9-6F49-4FC1-8166-1948600D1778}" type="slidenum">
              <a:rPr lang="en-US"/>
              <a:pPr>
                <a:defRPr/>
              </a:pPr>
              <a:t>‹#›</a:t>
            </a:fld>
            <a:endParaRPr lang="en-US" dirty="0"/>
          </a:p>
        </p:txBody>
      </p:sp>
      <p:sp>
        <p:nvSpPr>
          <p:cNvPr id="3" name="Footer Placeholder 5"/>
          <p:cNvSpPr>
            <a:spLocks noGrp="1"/>
          </p:cNvSpPr>
          <p:nvPr>
            <p:ph type="ftr" sz="quarter" idx="11"/>
          </p:nvPr>
        </p:nvSpPr>
        <p:spPr/>
        <p:txBody>
          <a:bodyPr/>
          <a:lstStyle>
            <a:lvl1pPr fontAlgn="base">
              <a:spcBef>
                <a:spcPct val="0"/>
              </a:spcBef>
              <a:spcAft>
                <a:spcPct val="0"/>
              </a:spcAft>
              <a:defRPr b="1">
                <a:latin typeface="Arial" charset="0"/>
                <a:ea typeface="ＭＳ Ｐゴシック"/>
                <a:cs typeface="ＭＳ Ｐゴシック"/>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0213B32-4774-4CA3-B066-9B1D925BB60B}" type="datetimeFigureOut">
              <a:rPr lang="en-US" smtClean="0"/>
              <a:t>10/24/2013</a:t>
            </a:fld>
            <a:endParaRPr lang="en-US" dirty="0"/>
          </a:p>
        </p:txBody>
      </p:sp>
      <p:sp>
        <p:nvSpPr>
          <p:cNvPr id="8" name="Slide Number Placeholder 7"/>
          <p:cNvSpPr>
            <a:spLocks noGrp="1"/>
          </p:cNvSpPr>
          <p:nvPr>
            <p:ph type="sldNum" sz="quarter" idx="11"/>
          </p:nvPr>
        </p:nvSpPr>
        <p:spPr/>
        <p:txBody>
          <a:bodyPr/>
          <a:lstStyle/>
          <a:p>
            <a:fld id="{2BB73DDE-0DD7-4136-BD4A-2E9393DEF47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815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B090F-ED26-4602-B2A9-7484C1BB115E}" type="datetime1">
              <a:rPr lang="en-US"/>
              <a:pPr>
                <a:defRPr/>
              </a:pPr>
              <a:t>10/24/2013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3E3AC-A626-4F08-A597-2095526BED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FC7948-F9F1-40DB-B6A5-52374C1D33F6}" type="datetime1">
              <a:rPr lang="en-US"/>
              <a:pPr>
                <a:defRPr/>
              </a:pPr>
              <a:t>10/24/2013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73BAEA-CCE5-434C-893E-6C012EFF3A1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FEB351-D84B-4866-B459-954263113DA6}" type="datetime1">
              <a:rPr lang="en-US"/>
              <a:pPr>
                <a:defRPr/>
              </a:pPr>
              <a:t>10/24/2013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891333-2DA0-4876-B197-74C31FE7EC3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021E1-E280-47B0-9922-BDAA7CB78DEA}" type="datetime1">
              <a:rPr lang="en-US"/>
              <a:pPr>
                <a:defRPr/>
              </a:pPr>
              <a:t>10/24/2013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232DC66-29F3-467E-9BDA-932E237230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05AECE-A078-4618-BB03-4FF3BDE0A3DA}" type="datetime1">
              <a:rPr lang="en-US"/>
              <a:pPr>
                <a:defRPr/>
              </a:pPr>
              <a:t>10/24/2013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4900C37-D71C-4A0E-B810-40EE25206CA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FE1799-63D8-4EC1-B329-B71A93025188}" type="datetime1">
              <a:rPr lang="en-US"/>
              <a:pPr>
                <a:defRPr/>
              </a:pPr>
              <a:t>10/24/2013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AF9F624-0778-48DE-B82A-69074916403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707A54-819D-41C2-BD46-C489DBE1B0EC}" type="datetime1">
              <a:rPr lang="en-US"/>
              <a:pPr>
                <a:defRPr/>
              </a:pPr>
              <a:t>10/24/2013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E4F517-C961-4B75-9F58-AC71C63D6CE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6EBB5C-DAF4-4AEE-828A-5AD5A4CC4690}" type="datetime1">
              <a:rPr lang="en-US"/>
              <a:pPr>
                <a:defRPr/>
              </a:pPr>
              <a:t>10/24/2013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9EAFB8-68CA-47F6-BD5C-652F69EB040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3657600"/>
            <a:ext cx="8229600" cy="246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C062D3CC-1099-446D-8330-43C42C51A531}" type="datetime1">
              <a:rPr lang="en-US"/>
              <a:pPr>
                <a:defRPr/>
              </a:pPr>
              <a:t>10/24/2013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40E8385E-26F5-4830-AC99-C9C9DEC597C4}" type="slidenum">
              <a:rPr lang="en-US"/>
              <a:pPr>
                <a:defRPr/>
              </a:pPr>
              <a:t>‹#›</a:t>
            </a:fld>
            <a:endParaRPr lang="en-US" dirty="0"/>
          </a:p>
        </p:txBody>
      </p:sp>
      <p:sp>
        <p:nvSpPr>
          <p:cNvPr id="8" name="Slide Number Placeholder 4"/>
          <p:cNvSpPr txBox="1">
            <a:spLocks/>
          </p:cNvSpPr>
          <p:nvPr userDrawn="1"/>
        </p:nvSpPr>
        <p:spPr>
          <a:xfrm>
            <a:off x="6705600" y="6508750"/>
            <a:ext cx="2133600" cy="365125"/>
          </a:xfrm>
          <a:prstGeom prst="rect">
            <a:avLst/>
          </a:prstGeom>
        </p:spPr>
        <p:txBody>
          <a:bodyPr/>
          <a:lstStyle>
            <a:lvl1pPr>
              <a:defRPr>
                <a:solidFill>
                  <a:prstClr val="black">
                    <a:tint val="75000"/>
                  </a:prst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9BCCB9-6F49-4FC1-8166-1948600D1778}"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pitchFamily="34" charset="-128"/>
              <a:cs typeface="+mn-cs"/>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67"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8" r:id="rId12"/>
    <p:sldLayoutId id="2147483869" r:id="rId13"/>
  </p:sldLayoutIdLst>
  <p:hf hdr="0" ftr="0" dt="0"/>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2"/>
          </a:solidFill>
          <a:latin typeface="Rockwel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Rockwel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Rockwel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Rockwell" charset="0"/>
          <a:ea typeface="ＭＳ Ｐゴシック" charset="0"/>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accent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accent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accent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accent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online.wsj.com/article/SB10001424127887323936804578229790743893744.html"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xf6Oui0b1eayuM&amp;tbnid=zgC6UtI8yfZumM:&amp;ved=0CAUQjRw&amp;url=http://fyi.uwex.edu/downtown-market-analysis/understanding-the-market/trade-area-analysis/&amp;ei=C_QbUcX5IKbkyQHHyYBw&amp;bvm=bv.42261806,d.aWc&amp;psig=AFQjCNGk-MpqjYq1VRTJ96X7_OQeHEogRg&amp;ust=1360872834109039"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9BCCB9-6F49-4FC1-8166-1948600D1778}" type="slidenum">
              <a:rPr lang="en-US" smtClean="0"/>
              <a:pPr>
                <a:defRPr/>
              </a:pPr>
              <a:t>1</a:t>
            </a:fld>
            <a:endParaRPr lang="en-US" dirty="0"/>
          </a:p>
        </p:txBody>
      </p:sp>
      <p:pic>
        <p:nvPicPr>
          <p:cNvPr id="1027" name="Picture 3"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870023025"/>
            <a:ext cx="24955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869748388"/>
            <a:ext cx="5267325" cy="35147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417766500"/>
            <a:ext cx="24955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38" y="-414397825"/>
            <a:ext cx="5267325" cy="3514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620174"/>
            <a:ext cx="8587651" cy="4154984"/>
          </a:xfrm>
          <a:prstGeom prst="rect">
            <a:avLst/>
          </a:prstGeom>
          <a:noFill/>
        </p:spPr>
        <p:txBody>
          <a:bodyPr wrap="square" rtlCol="0">
            <a:spAutoFit/>
          </a:bodyPr>
          <a:lstStyle/>
          <a:p>
            <a:pPr algn="ctr"/>
            <a:r>
              <a:rPr lang="en-US" sz="4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TARGETED </a:t>
            </a:r>
          </a:p>
          <a:p>
            <a:pPr algn="ctr"/>
            <a:r>
              <a:rPr lang="en-US" sz="4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E-DEPLOYMENT</a:t>
            </a:r>
            <a:endParaRPr lang="en-US" sz="1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16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a:t>
            </a:r>
          </a:p>
          <a:p>
            <a:pPr algn="ctr"/>
            <a:endParaRPr lang="en-US" sz="1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endParaRPr lang="en-US" sz="16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endParaRPr lang="en-US" sz="1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endParaRPr lang="en-US" sz="16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16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CBS E-MARKETING</a:t>
            </a:r>
            <a:endParaRPr lang="en-US" sz="1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168043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F9F624-0778-48DE-B82A-69074916403D}" type="slidenum">
              <a:rPr lang="en-US" smtClean="0"/>
              <a:pPr>
                <a:defRPr/>
              </a:pPr>
              <a:t>10</a:t>
            </a:fld>
            <a:endParaRPr lang="en-US" dirty="0"/>
          </a:p>
        </p:txBody>
      </p:sp>
      <p:sp>
        <p:nvSpPr>
          <p:cNvPr id="3" name="TextBox 2"/>
          <p:cNvSpPr txBox="1"/>
          <p:nvPr/>
        </p:nvSpPr>
        <p:spPr>
          <a:xfrm>
            <a:off x="1752600" y="508985"/>
            <a:ext cx="6386406" cy="954107"/>
          </a:xfrm>
          <a:prstGeom prst="rect">
            <a:avLst/>
          </a:prstGeom>
          <a:noFill/>
        </p:spPr>
        <p:txBody>
          <a:bodyPr wrap="square" rtlCol="0">
            <a:spAutoFit/>
          </a:bodyPr>
          <a:lstStyle/>
          <a:p>
            <a:pPr algn="ct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SAMPLE INTEGRATION</a:t>
            </a:r>
          </a:p>
          <a:p>
            <a:pPr algn="ct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JUDGE O. HOLMES</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TextBox 3"/>
          <p:cNvSpPr txBox="1"/>
          <p:nvPr/>
        </p:nvSpPr>
        <p:spPr>
          <a:xfrm>
            <a:off x="457200" y="1561267"/>
            <a:ext cx="8382000" cy="5601533"/>
          </a:xfrm>
          <a:prstGeom prst="rect">
            <a:avLst/>
          </a:prstGeom>
          <a:noFill/>
        </p:spPr>
        <p:txBody>
          <a:bodyPr wrap="square" rtlCol="0">
            <a:spAutoFit/>
          </a:bodyPr>
          <a:lstStyle/>
          <a:p>
            <a:r>
              <a:rPr lang="en-US" sz="1400" b="1" dirty="0" smtClean="0">
                <a:latin typeface="Calibri" pitchFamily="34" charset="0"/>
                <a:cs typeface="Calibri" pitchFamily="34" charset="0"/>
              </a:rPr>
              <a:t>Your monthly advertising campaign </a:t>
            </a:r>
            <a:r>
              <a:rPr lang="en-US" sz="1400" b="1" smtClean="0">
                <a:latin typeface="Calibri" pitchFamily="34" charset="0"/>
                <a:cs typeface="Calibri" pitchFamily="34" charset="0"/>
              </a:rPr>
              <a:t>on </a:t>
            </a:r>
            <a:r>
              <a:rPr lang="en-US" sz="1400" b="1">
                <a:latin typeface="Calibri" pitchFamily="34" charset="0"/>
                <a:cs typeface="Calibri" pitchFamily="34" charset="0"/>
              </a:rPr>
              <a:t> </a:t>
            </a:r>
            <a:r>
              <a:rPr lang="en-US" sz="1400" b="1" smtClean="0">
                <a:latin typeface="Calibri" pitchFamily="34" charset="0"/>
                <a:cs typeface="Calibri" pitchFamily="34" charset="0"/>
              </a:rPr>
              <a:t>CBS  </a:t>
            </a:r>
            <a:r>
              <a:rPr lang="en-US" sz="1400" b="1" dirty="0" smtClean="0">
                <a:latin typeface="Calibri" pitchFamily="34" charset="0"/>
                <a:cs typeface="Calibri" pitchFamily="34" charset="0"/>
              </a:rPr>
              <a:t>will include:</a:t>
            </a:r>
          </a:p>
          <a:p>
            <a:endParaRPr lang="en-US" sz="1400" dirty="0" smtClean="0">
              <a:latin typeface="Calibri" pitchFamily="34" charset="0"/>
              <a:cs typeface="Calibri" pitchFamily="34" charset="0"/>
            </a:endParaRPr>
          </a:p>
          <a:p>
            <a:r>
              <a:rPr lang="en-US" sz="1400" b="1" dirty="0" smtClean="0">
                <a:latin typeface="Calibri" pitchFamily="34" charset="0"/>
                <a:cs typeface="Calibri" pitchFamily="34" charset="0"/>
              </a:rPr>
              <a:t>On- Air:</a:t>
            </a:r>
          </a:p>
          <a:p>
            <a:r>
              <a:rPr lang="en-US" sz="1400" dirty="0" smtClean="0">
                <a:latin typeface="Calibri" pitchFamily="34" charset="0"/>
                <a:cs typeface="Calibri" pitchFamily="34" charset="0"/>
              </a:rPr>
              <a:t>25x M-F 5A-7P</a:t>
            </a:r>
          </a:p>
          <a:p>
            <a:r>
              <a:rPr lang="en-US" sz="1400" dirty="0" smtClean="0">
                <a:latin typeface="Calibri" pitchFamily="34" charset="0"/>
                <a:cs typeface="Calibri" pitchFamily="34" charset="0"/>
              </a:rPr>
              <a:t>15x M-F 5A-12M</a:t>
            </a:r>
          </a:p>
          <a:p>
            <a:r>
              <a:rPr lang="en-US" sz="1400" dirty="0" smtClean="0">
                <a:latin typeface="Calibri" pitchFamily="34" charset="0"/>
                <a:cs typeface="Calibri" pitchFamily="34" charset="0"/>
              </a:rPr>
              <a:t>6x Sa-Su 7A-7P</a:t>
            </a:r>
          </a:p>
          <a:p>
            <a:endParaRPr lang="en-US" sz="1400" dirty="0">
              <a:latin typeface="Calibri" pitchFamily="34" charset="0"/>
              <a:cs typeface="Calibri" pitchFamily="34" charset="0"/>
            </a:endParaRPr>
          </a:p>
          <a:p>
            <a:r>
              <a:rPr lang="en-US" sz="1400" b="1" dirty="0" smtClean="0">
                <a:latin typeface="Calibri" pitchFamily="34" charset="0"/>
                <a:cs typeface="Calibri" pitchFamily="34" charset="0"/>
              </a:rPr>
              <a:t>On-Line Streaming Listening:</a:t>
            </a:r>
          </a:p>
          <a:p>
            <a:pPr marL="285750" indent="-285750">
              <a:buFont typeface="Arial" pitchFamily="34" charset="0"/>
              <a:buChar char="•"/>
            </a:pPr>
            <a:r>
              <a:rPr lang="en-US" sz="1400" dirty="0" smtClean="0">
                <a:latin typeface="Calibri" pitchFamily="34" charset="0"/>
                <a:cs typeface="Calibri" pitchFamily="34" charset="0"/>
              </a:rPr>
              <a:t>80x commercials on CBSChicago.com</a:t>
            </a:r>
          </a:p>
          <a:p>
            <a:endParaRPr lang="en-US" sz="1400" dirty="0">
              <a:latin typeface="Calibri" pitchFamily="34" charset="0"/>
              <a:cs typeface="Calibri" pitchFamily="34" charset="0"/>
            </a:endParaRPr>
          </a:p>
          <a:p>
            <a:r>
              <a:rPr lang="en-US" sz="1400" b="1" dirty="0" smtClean="0">
                <a:latin typeface="Calibri" pitchFamily="34" charset="0"/>
                <a:cs typeface="Calibri" pitchFamily="34" charset="0"/>
              </a:rPr>
              <a:t>On-Line:</a:t>
            </a:r>
          </a:p>
          <a:p>
            <a:pPr marL="285750" indent="-285750">
              <a:buFont typeface="Arial" pitchFamily="34" charset="0"/>
              <a:buChar char="•"/>
            </a:pPr>
            <a:r>
              <a:rPr lang="en-US" sz="1400" dirty="0" smtClean="0">
                <a:latin typeface="Calibri" pitchFamily="34" charset="0"/>
                <a:cs typeface="Calibri" pitchFamily="34" charset="0"/>
              </a:rPr>
              <a:t>250,0000  300x250 Rotating banners for featured products and sales</a:t>
            </a:r>
          </a:p>
          <a:p>
            <a:pPr marL="285750" indent="-285750">
              <a:buFont typeface="Arial" pitchFamily="34" charset="0"/>
              <a:buChar char="•"/>
            </a:pPr>
            <a:r>
              <a:rPr lang="en-US" sz="1400" dirty="0" smtClean="0">
                <a:latin typeface="Calibri" pitchFamily="34" charset="0"/>
                <a:cs typeface="Calibri" pitchFamily="34" charset="0"/>
              </a:rPr>
              <a:t>250,000 On-Line circular for items currently in stock or on sale</a:t>
            </a:r>
          </a:p>
          <a:p>
            <a:endParaRPr lang="en-US" sz="1400" b="1" dirty="0" smtClean="0">
              <a:latin typeface="Calibri" pitchFamily="34" charset="0"/>
              <a:cs typeface="Calibri" pitchFamily="34" charset="0"/>
            </a:endParaRPr>
          </a:p>
          <a:p>
            <a:r>
              <a:rPr lang="en-US" sz="1400" b="1" dirty="0" smtClean="0">
                <a:latin typeface="Calibri" pitchFamily="34" charset="0"/>
                <a:cs typeface="Calibri" pitchFamily="34" charset="0"/>
              </a:rPr>
              <a:t>Email Deployment:</a:t>
            </a:r>
          </a:p>
          <a:p>
            <a:pPr marL="285750" indent="-285750">
              <a:buFont typeface="Arial" pitchFamily="34" charset="0"/>
              <a:buChar char="•"/>
            </a:pPr>
            <a:r>
              <a:rPr lang="en-US" sz="1400" dirty="0" smtClean="0">
                <a:latin typeface="Calibri" pitchFamily="34" charset="0"/>
                <a:cs typeface="Calibri" pitchFamily="34" charset="0"/>
              </a:rPr>
              <a:t>1x email deployment to 100,000 consumers within a ten mile radius of your Niles store</a:t>
            </a:r>
          </a:p>
          <a:p>
            <a:pPr marL="285750" indent="-285750">
              <a:buFont typeface="Arial" pitchFamily="34" charset="0"/>
              <a:buChar char="•"/>
            </a:pPr>
            <a:r>
              <a:rPr lang="en-US" sz="1400" dirty="0" smtClean="0">
                <a:latin typeface="Calibri" pitchFamily="34" charset="0"/>
                <a:cs typeface="Calibri" pitchFamily="34" charset="0"/>
              </a:rPr>
              <a:t>1x email deployment to 200,000  female consumers in the Chicago DMA </a:t>
            </a:r>
          </a:p>
          <a:p>
            <a:endParaRPr lang="en-US" sz="1400" b="1" dirty="0">
              <a:latin typeface="Calibri" pitchFamily="34" charset="0"/>
              <a:cs typeface="Calibri" pitchFamily="34" charset="0"/>
            </a:endParaRPr>
          </a:p>
          <a:p>
            <a:r>
              <a:rPr lang="en-US" sz="1400" b="1" dirty="0" smtClean="0">
                <a:latin typeface="Calibri" pitchFamily="34" charset="0"/>
                <a:cs typeface="Calibri" pitchFamily="34" charset="0"/>
              </a:rPr>
              <a:t>Search:</a:t>
            </a:r>
          </a:p>
          <a:p>
            <a:pPr marL="285750" indent="-285750">
              <a:buFont typeface="Arial" pitchFamily="34" charset="0"/>
              <a:buChar char="•"/>
            </a:pPr>
            <a:r>
              <a:rPr lang="en-US" sz="1400" dirty="0" smtClean="0">
                <a:latin typeface="Calibri" pitchFamily="34" charset="0"/>
                <a:cs typeface="Calibri" pitchFamily="34" charset="0"/>
              </a:rPr>
              <a:t>20x Live, on air search directors (5x per week)</a:t>
            </a:r>
          </a:p>
          <a:p>
            <a:r>
              <a:rPr lang="en-US" sz="1400" dirty="0">
                <a:latin typeface="Calibri" pitchFamily="34" charset="0"/>
                <a:cs typeface="Calibri" pitchFamily="34" charset="0"/>
              </a:rPr>
              <a:t>	</a:t>
            </a:r>
            <a:r>
              <a:rPr lang="en-US" sz="1400" dirty="0" smtClean="0">
                <a:latin typeface="Calibri" pitchFamily="34" charset="0"/>
                <a:cs typeface="Calibri" pitchFamily="34" charset="0"/>
              </a:rPr>
              <a:t>“When searching for quality flooring , search Floor &amp; Décor”</a:t>
            </a:r>
          </a:p>
          <a:p>
            <a:pPr marL="285750" indent="-285750">
              <a:buFont typeface="Arial" pitchFamily="34" charset="0"/>
              <a:buChar char="•"/>
            </a:pPr>
            <a:r>
              <a:rPr lang="en-US" sz="1400" dirty="0" smtClean="0">
                <a:latin typeface="Calibri" pitchFamily="34" charset="0"/>
                <a:cs typeface="Calibri" pitchFamily="34" charset="0"/>
              </a:rPr>
              <a:t> 500 connections on CBS Local Search</a:t>
            </a:r>
          </a:p>
          <a:p>
            <a:endParaRPr lang="en-US" sz="1600" dirty="0">
              <a:latin typeface="Calibri" pitchFamily="34" charset="0"/>
              <a:cs typeface="Calibri" pitchFamily="34" charset="0"/>
            </a:endParaRPr>
          </a:p>
          <a:p>
            <a:endParaRPr lang="en-US" sz="1600" dirty="0" smtClean="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2159785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p:cNvSpPr/>
          <p:nvPr/>
        </p:nvSpPr>
        <p:spPr>
          <a:xfrm>
            <a:off x="3519214" y="609600"/>
            <a:ext cx="5486400" cy="5507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43050" y="1143000"/>
            <a:ext cx="7448550" cy="5124480"/>
          </a:xfrm>
          <a:prstGeom prst="rect">
            <a:avLst/>
          </a:prstGeom>
          <a:noFill/>
        </p:spPr>
        <p:txBody>
          <a:bodyPr wrap="square" rtlCol="0">
            <a:spAutoFit/>
          </a:bodyPr>
          <a:lstStyle/>
          <a:p>
            <a:pPr defTabSz="457200">
              <a:spcAft>
                <a:spcPts val="600"/>
              </a:spcAft>
            </a:pPr>
            <a:r>
              <a:rPr lang="en-US" sz="1100" b="1" dirty="0" smtClean="0">
                <a:solidFill>
                  <a:prstClr val="black"/>
                </a:solidFill>
                <a:latin typeface="Calibri" pitchFamily="34" charset="0"/>
                <a:cs typeface="Calibri" pitchFamily="34" charset="0"/>
              </a:rPr>
              <a:t>Q: Is there a minimum order?</a:t>
            </a:r>
          </a:p>
          <a:p>
            <a:pPr indent="-36576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Yes. The minimum order is 75,000 circulation or $2250.</a:t>
            </a:r>
            <a:endParaRPr lang="en-US" sz="1100" dirty="0">
              <a:solidFill>
                <a:prstClr val="black"/>
              </a:solidFill>
              <a:latin typeface="Calibri" pitchFamily="34" charset="0"/>
              <a:cs typeface="Calibri" pitchFamily="34" charset="0"/>
            </a:endParaRPr>
          </a:p>
          <a:p>
            <a:pPr defTabSz="457200">
              <a:spcAft>
                <a:spcPts val="600"/>
              </a:spcAft>
            </a:pPr>
            <a:r>
              <a:rPr lang="en-US" sz="1100" b="1" dirty="0" smtClean="0">
                <a:solidFill>
                  <a:prstClr val="black"/>
                </a:solidFill>
                <a:latin typeface="Calibri" pitchFamily="34" charset="0"/>
                <a:cs typeface="Calibri" pitchFamily="34" charset="0"/>
              </a:rPr>
              <a:t>Q:  What is the average circulation for an email deployment ?</a:t>
            </a:r>
          </a:p>
          <a:p>
            <a:pPr marL="171450" indent="-171450" defTabSz="457200">
              <a:spcAft>
                <a:spcPts val="600"/>
              </a:spcAft>
              <a:buFont typeface="Arial" pitchFamily="34" charset="0"/>
              <a:buChar char="•"/>
            </a:pPr>
            <a:r>
              <a:rPr lang="en-US" sz="1100" dirty="0">
                <a:solidFill>
                  <a:prstClr val="black"/>
                </a:solidFill>
                <a:latin typeface="Calibri" pitchFamily="34" charset="0"/>
                <a:cs typeface="Calibri" pitchFamily="34" charset="0"/>
              </a:rPr>
              <a:t>	</a:t>
            </a:r>
            <a:r>
              <a:rPr lang="en-US" sz="1100" dirty="0" smtClean="0">
                <a:solidFill>
                  <a:prstClr val="black"/>
                </a:solidFill>
                <a:latin typeface="Calibri" pitchFamily="34" charset="0"/>
                <a:cs typeface="Calibri" pitchFamily="34" charset="0"/>
              </a:rPr>
              <a:t>Between 75,000 and 100,000.</a:t>
            </a:r>
            <a:endParaRPr lang="en-US" sz="1100" b="1" dirty="0">
              <a:solidFill>
                <a:prstClr val="black"/>
              </a:solidFill>
              <a:latin typeface="Calibri" pitchFamily="34" charset="0"/>
              <a:cs typeface="Calibri" pitchFamily="34" charset="0"/>
            </a:endParaRPr>
          </a:p>
          <a:p>
            <a:pPr defTabSz="457200">
              <a:spcAft>
                <a:spcPts val="600"/>
              </a:spcAft>
            </a:pPr>
            <a:r>
              <a:rPr lang="en-US" sz="1100" b="1" dirty="0" smtClean="0">
                <a:solidFill>
                  <a:prstClr val="black"/>
                </a:solidFill>
                <a:latin typeface="Calibri" pitchFamily="34" charset="0"/>
                <a:cs typeface="Calibri" pitchFamily="34" charset="0"/>
              </a:rPr>
              <a:t>Q: What does the fee include?</a:t>
            </a:r>
          </a:p>
          <a:p>
            <a:pPr marL="285750" indent="-2857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The base rate of $30.00 per thousand includes the list, geo targeting , creative, HTML programming,  quality list, deployment and back-end reporting. Each additional qualifier (target) adds incremental dollars to the base rate.</a:t>
            </a:r>
            <a:endParaRPr lang="en-US" sz="1100" b="1" dirty="0">
              <a:solidFill>
                <a:prstClr val="black"/>
              </a:solidFill>
              <a:latin typeface="Calibri" pitchFamily="34" charset="0"/>
              <a:cs typeface="Calibri" pitchFamily="34" charset="0"/>
            </a:endParaRPr>
          </a:p>
          <a:p>
            <a:pPr defTabSz="457200">
              <a:spcAft>
                <a:spcPts val="600"/>
              </a:spcAft>
            </a:pPr>
            <a:r>
              <a:rPr lang="en-US" sz="1100" b="1" dirty="0" smtClean="0">
                <a:solidFill>
                  <a:prstClr val="black"/>
                </a:solidFill>
                <a:latin typeface="Calibri" pitchFamily="34" charset="0"/>
                <a:cs typeface="Calibri" pitchFamily="34" charset="0"/>
              </a:rPr>
              <a:t>Q: How specific can I get with my qualifiers?</a:t>
            </a:r>
          </a:p>
          <a:p>
            <a:pPr marL="285750" indent="-2857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Best practices show that adding </a:t>
            </a:r>
            <a:r>
              <a:rPr lang="en-US" sz="1100" dirty="0">
                <a:solidFill>
                  <a:prstClr val="black"/>
                </a:solidFill>
                <a:latin typeface="Calibri" pitchFamily="34" charset="0"/>
                <a:cs typeface="Calibri" pitchFamily="34" charset="0"/>
              </a:rPr>
              <a:t>n</a:t>
            </a:r>
            <a:r>
              <a:rPr lang="en-US" sz="1100" dirty="0" smtClean="0">
                <a:solidFill>
                  <a:prstClr val="black"/>
                </a:solidFill>
                <a:latin typeface="Calibri" pitchFamily="34" charset="0"/>
                <a:cs typeface="Calibri" pitchFamily="34" charset="0"/>
              </a:rPr>
              <a:t>o more than 1-2 additional qualifiers will achieve best results for the Advertiser. (Example:  gender, age, </a:t>
            </a:r>
            <a:r>
              <a:rPr lang="en-US" sz="1100" i="1" dirty="0" smtClean="0">
                <a:solidFill>
                  <a:prstClr val="black"/>
                </a:solidFill>
                <a:latin typeface="Calibri" pitchFamily="34" charset="0"/>
                <a:cs typeface="Calibri" pitchFamily="34" charset="0"/>
              </a:rPr>
              <a:t>or </a:t>
            </a:r>
            <a:r>
              <a:rPr lang="en-US" sz="1100" dirty="0" smtClean="0">
                <a:solidFill>
                  <a:prstClr val="black"/>
                </a:solidFill>
                <a:latin typeface="Calibri" pitchFamily="34" charset="0"/>
                <a:cs typeface="Calibri" pitchFamily="34" charset="0"/>
              </a:rPr>
              <a:t>income – NOT all three)</a:t>
            </a:r>
          </a:p>
          <a:p>
            <a:pPr defTabSz="457200">
              <a:spcAft>
                <a:spcPts val="600"/>
              </a:spcAft>
            </a:pPr>
            <a:r>
              <a:rPr lang="en-US" sz="1100" b="1" dirty="0" smtClean="0">
                <a:solidFill>
                  <a:prstClr val="black"/>
                </a:solidFill>
                <a:latin typeface="Calibri" pitchFamily="34" charset="0"/>
                <a:cs typeface="Calibri" pitchFamily="34" charset="0"/>
              </a:rPr>
              <a:t>Q:  How quickly can we turn around an order?</a:t>
            </a:r>
          </a:p>
          <a:p>
            <a:pPr marL="285750" indent="-2857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Once </a:t>
            </a:r>
            <a:r>
              <a:rPr lang="en-US" sz="1100" dirty="0">
                <a:solidFill>
                  <a:prstClr val="black"/>
                </a:solidFill>
                <a:latin typeface="Calibri" pitchFamily="34" charset="0"/>
                <a:cs typeface="Calibri" pitchFamily="34" charset="0"/>
              </a:rPr>
              <a:t>paperwork is submitted, plan of 4-5 business days.</a:t>
            </a:r>
          </a:p>
          <a:p>
            <a:pPr defTabSz="457200">
              <a:spcAft>
                <a:spcPts val="600"/>
              </a:spcAft>
            </a:pPr>
            <a:r>
              <a:rPr lang="en-US" sz="1100" b="1" dirty="0" smtClean="0">
                <a:solidFill>
                  <a:prstClr val="black"/>
                </a:solidFill>
                <a:latin typeface="Calibri" pitchFamily="34" charset="0"/>
                <a:cs typeface="Calibri" pitchFamily="34" charset="0"/>
              </a:rPr>
              <a:t>Q: How quickly will I get results?</a:t>
            </a:r>
          </a:p>
          <a:p>
            <a:pPr marL="285750" indent="-2857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Back end reports are provided 72 hours following deployment.</a:t>
            </a:r>
            <a:endParaRPr lang="en-US" sz="1100" dirty="0">
              <a:solidFill>
                <a:prstClr val="black"/>
              </a:solidFill>
              <a:latin typeface="Calibri" pitchFamily="34" charset="0"/>
              <a:cs typeface="Calibri" pitchFamily="34" charset="0"/>
            </a:endParaRPr>
          </a:p>
          <a:p>
            <a:pPr defTabSz="457200">
              <a:spcAft>
                <a:spcPts val="600"/>
              </a:spcAft>
            </a:pPr>
            <a:r>
              <a:rPr lang="en-US" sz="1100" b="1" dirty="0" smtClean="0">
                <a:solidFill>
                  <a:prstClr val="black"/>
                </a:solidFill>
                <a:latin typeface="Calibri" pitchFamily="34" charset="0"/>
                <a:cs typeface="Calibri" pitchFamily="34" charset="0"/>
              </a:rPr>
              <a:t>Q: Can I get a mock up to show my client?</a:t>
            </a:r>
          </a:p>
          <a:p>
            <a:pPr marL="285750" indent="-2857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See manager for approval. Your best practice is to use your client’s home page as an example.</a:t>
            </a:r>
            <a:endParaRPr lang="en-US" sz="1100" dirty="0" smtClean="0">
              <a:solidFill>
                <a:srgbClr val="FF0000"/>
              </a:solidFill>
              <a:latin typeface="Calibri" pitchFamily="34" charset="0"/>
              <a:cs typeface="Calibri" pitchFamily="34" charset="0"/>
            </a:endParaRPr>
          </a:p>
          <a:p>
            <a:pPr defTabSz="457200">
              <a:spcAft>
                <a:spcPts val="600"/>
              </a:spcAft>
            </a:pPr>
            <a:r>
              <a:rPr lang="en-US" sz="1100" b="1" dirty="0" smtClean="0">
                <a:latin typeface="Calibri" pitchFamily="34" charset="0"/>
                <a:cs typeface="Calibri" pitchFamily="34" charset="0"/>
              </a:rPr>
              <a:t>Q: How will this be written up?</a:t>
            </a:r>
          </a:p>
          <a:p>
            <a:pPr marL="285750" indent="-285750" defTabSz="457200">
              <a:spcAft>
                <a:spcPts val="600"/>
              </a:spcAft>
              <a:buFont typeface="Arial" pitchFamily="34" charset="0"/>
              <a:buChar char="•"/>
            </a:pPr>
            <a:r>
              <a:rPr lang="en-US" sz="1100" dirty="0" smtClean="0">
                <a:latin typeface="Calibri" pitchFamily="34" charset="0"/>
                <a:cs typeface="Calibri" pitchFamily="34" charset="0"/>
              </a:rPr>
              <a:t>Your orders will be written up as digital. However, there are hard costs that will be orbited out. When it comes time to write up your first order, please see Kristen.</a:t>
            </a:r>
            <a:endParaRPr lang="en-US" sz="1100" dirty="0">
              <a:solidFill>
                <a:prstClr val="black"/>
              </a:solidFill>
              <a:latin typeface="Calibri" pitchFamily="34" charset="0"/>
              <a:cs typeface="Calibri" pitchFamily="34" charset="0"/>
            </a:endParaRPr>
          </a:p>
          <a:p>
            <a:pPr defTabSz="457200">
              <a:spcAft>
                <a:spcPts val="600"/>
              </a:spcAft>
            </a:pPr>
            <a:r>
              <a:rPr lang="en-US" sz="1100" b="1" dirty="0" smtClean="0">
                <a:solidFill>
                  <a:prstClr val="black"/>
                </a:solidFill>
                <a:latin typeface="Calibri" pitchFamily="34" charset="0"/>
                <a:cs typeface="Calibri" pitchFamily="34" charset="0"/>
              </a:rPr>
              <a:t>Q: What is the best part about this program?</a:t>
            </a:r>
          </a:p>
          <a:p>
            <a:pPr marL="171450" indent="-171450" defTabSz="457200">
              <a:spcAft>
                <a:spcPts val="600"/>
              </a:spcAft>
              <a:buFont typeface="Arial" pitchFamily="34" charset="0"/>
              <a:buChar char="•"/>
            </a:pPr>
            <a:r>
              <a:rPr lang="en-US" sz="1100" dirty="0" smtClean="0">
                <a:solidFill>
                  <a:prstClr val="black"/>
                </a:solidFill>
                <a:latin typeface="Calibri" pitchFamily="34" charset="0"/>
                <a:cs typeface="Calibri" pitchFamily="34" charset="0"/>
              </a:rPr>
              <a:t>There is </a:t>
            </a:r>
            <a:r>
              <a:rPr lang="en-US" sz="1100" b="1" dirty="0" smtClean="0">
                <a:solidFill>
                  <a:prstClr val="black"/>
                </a:solidFill>
                <a:latin typeface="Calibri" pitchFamily="34" charset="0"/>
                <a:cs typeface="Calibri" pitchFamily="34" charset="0"/>
              </a:rPr>
              <a:t>NO BUDGET OR BUCKET FOR THIS PROGRAM! </a:t>
            </a:r>
            <a:r>
              <a:rPr lang="en-US" sz="1100" dirty="0" smtClean="0">
                <a:solidFill>
                  <a:prstClr val="black"/>
                </a:solidFill>
                <a:latin typeface="Calibri" pitchFamily="34" charset="0"/>
                <a:cs typeface="Calibri" pitchFamily="34" charset="0"/>
              </a:rPr>
              <a:t>It’s purely an opportunity for you as sellers to better serve your clients and make additional dollars!</a:t>
            </a:r>
            <a:endParaRPr lang="en-US" sz="1100" dirty="0" smtClean="0">
              <a:latin typeface="Calibri" pitchFamily="34" charset="0"/>
              <a:cs typeface="Calibri" pitchFamily="34" charset="0"/>
            </a:endParaRPr>
          </a:p>
        </p:txBody>
      </p:sp>
      <p:sp>
        <p:nvSpPr>
          <p:cNvPr id="17" name="TextBox 16"/>
          <p:cNvSpPr txBox="1"/>
          <p:nvPr/>
        </p:nvSpPr>
        <p:spPr>
          <a:xfrm>
            <a:off x="1676400" y="378559"/>
            <a:ext cx="6386406" cy="523220"/>
          </a:xfrm>
          <a:prstGeom prst="rect">
            <a:avLst/>
          </a:prstGeom>
          <a:noFill/>
        </p:spPr>
        <p:txBody>
          <a:bodyPr wrap="square" rtlCol="0">
            <a:spAutoFit/>
          </a:bodyPr>
          <a:lstStyle/>
          <a:p>
            <a:pPr algn="ct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CBS E-MARKETING AE FAQ’S</a:t>
            </a:r>
          </a:p>
        </p:txBody>
      </p:sp>
    </p:spTree>
    <p:extLst>
      <p:ext uri="{BB962C8B-B14F-4D97-AF65-F5344CB8AC3E}">
        <p14:creationId xmlns:p14="http://schemas.microsoft.com/office/powerpoint/2010/main" val="2055296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9" t="25736" r="34247" b="14715"/>
          <a:stretch/>
        </p:blipFill>
        <p:spPr bwMode="auto">
          <a:xfrm>
            <a:off x="1600200" y="914400"/>
            <a:ext cx="6629400" cy="523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9" t="20751" r="49567" b="75005"/>
          <a:stretch/>
        </p:blipFill>
        <p:spPr bwMode="auto">
          <a:xfrm>
            <a:off x="2133600" y="381000"/>
            <a:ext cx="505543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494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57400" y="457200"/>
            <a:ext cx="6047296" cy="523220"/>
          </a:xfrm>
          <a:prstGeom prst="rect">
            <a:avLst/>
          </a:prstGeom>
          <a:noFill/>
        </p:spPr>
        <p:txBody>
          <a:bodyPr wrap="none" rtlCol="0">
            <a:spAutoFit/>
          </a:bodyPr>
          <a:lstStyle/>
          <a:p>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HOW IS CBS E-MARKETING DIFFERENT?</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6" name="Table 5"/>
          <p:cNvGraphicFramePr>
            <a:graphicFrameLocks noGrp="1" noChangeAspect="1"/>
          </p:cNvGraphicFramePr>
          <p:nvPr>
            <p:extLst>
              <p:ext uri="{D42A27DB-BD31-4B8C-83A1-F6EECF244321}">
                <p14:modId xmlns:p14="http://schemas.microsoft.com/office/powerpoint/2010/main" val="1672068080"/>
              </p:ext>
            </p:extLst>
          </p:nvPr>
        </p:nvGraphicFramePr>
        <p:xfrm>
          <a:off x="609600" y="1295400"/>
          <a:ext cx="7848600" cy="4917552"/>
        </p:xfrm>
        <a:graphic>
          <a:graphicData uri="http://schemas.openxmlformats.org/drawingml/2006/table">
            <a:tbl>
              <a:tblPr firstRow="1" bandRow="1">
                <a:tableStyleId>{5C22544A-7EE6-4342-B048-85BDC9FD1C3A}</a:tableStyleId>
              </a:tblPr>
              <a:tblGrid>
                <a:gridCol w="936070"/>
                <a:gridCol w="2160165"/>
                <a:gridCol w="1661537"/>
                <a:gridCol w="1794728"/>
                <a:gridCol w="1296100"/>
              </a:tblGrid>
              <a:tr h="700735">
                <a:tc>
                  <a:txBody>
                    <a:bodyPr/>
                    <a:lstStyle/>
                    <a:p>
                      <a:endParaRPr lang="en-US" sz="7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latin typeface="Arial" pitchFamily="34" charset="0"/>
                          <a:cs typeface="Arial" pitchFamily="34" charset="0"/>
                        </a:rPr>
                        <a:t>CBS E-MARKETING</a:t>
                      </a:r>
                    </a:p>
                  </a:txBody>
                  <a:tcPr/>
                </a:tc>
                <a:tc>
                  <a:txBody>
                    <a:bodyPr/>
                    <a:lstStyle/>
                    <a:p>
                      <a:pPr algn="ctr"/>
                      <a:endParaRPr lang="en-US" sz="700" dirty="0" smtClean="0">
                        <a:latin typeface="Arial" pitchFamily="34" charset="0"/>
                        <a:cs typeface="Arial" pitchFamily="34" charset="0"/>
                      </a:endParaRPr>
                    </a:p>
                    <a:p>
                      <a:pPr algn="ctr"/>
                      <a:r>
                        <a:rPr lang="en-US" sz="700" dirty="0" smtClean="0">
                          <a:latin typeface="Arial" pitchFamily="34" charset="0"/>
                          <a:cs typeface="Arial" pitchFamily="34" charset="0"/>
                        </a:rPr>
                        <a:t>CONSTANT CONTACT &amp; IN</a:t>
                      </a:r>
                      <a:r>
                        <a:rPr lang="en-US" sz="700" baseline="0" dirty="0" smtClean="0">
                          <a:latin typeface="Arial" pitchFamily="34" charset="0"/>
                          <a:cs typeface="Arial" pitchFamily="34" charset="0"/>
                        </a:rPr>
                        <a:t> HOUSE LIST OF CUSTOMERS</a:t>
                      </a:r>
                      <a:endParaRPr lang="en-US" sz="7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smtClean="0">
                          <a:latin typeface="Arial" pitchFamily="34" charset="0"/>
                          <a:cs typeface="Arial" pitchFamily="34" charset="0"/>
                        </a:rPr>
                        <a:t>PURCHASED</a:t>
                      </a:r>
                      <a:r>
                        <a:rPr lang="en-US" sz="700" baseline="0" dirty="0" smtClean="0">
                          <a:latin typeface="Arial" pitchFamily="34" charset="0"/>
                          <a:cs typeface="Arial" pitchFamily="34" charset="0"/>
                        </a:rPr>
                        <a:t> LISTS</a:t>
                      </a:r>
                      <a:endParaRPr lang="en-US" sz="700" dirty="0" smtClean="0">
                        <a:latin typeface="Arial" pitchFamily="34" charset="0"/>
                        <a:cs typeface="Arial" pitchFamily="34" charset="0"/>
                      </a:endParaRPr>
                    </a:p>
                    <a:p>
                      <a:pPr algn="ctr"/>
                      <a:endParaRPr lang="en-US" sz="700" dirty="0">
                        <a:latin typeface="Arial" pitchFamily="34" charset="0"/>
                        <a:cs typeface="Arial" pitchFamily="34" charset="0"/>
                      </a:endParaRPr>
                    </a:p>
                  </a:txBody>
                  <a:tcPr/>
                </a:tc>
                <a:tc>
                  <a:txBody>
                    <a:bodyPr/>
                    <a:lstStyle/>
                    <a:p>
                      <a:pPr algn="ctr"/>
                      <a:endParaRPr lang="en-US" sz="700" baseline="0" dirty="0" smtClean="0">
                        <a:latin typeface="Arial" pitchFamily="34" charset="0"/>
                        <a:cs typeface="Arial" pitchFamily="34" charset="0"/>
                      </a:endParaRPr>
                    </a:p>
                    <a:p>
                      <a:pPr algn="ctr"/>
                      <a:r>
                        <a:rPr lang="en-US" sz="700" baseline="0" dirty="0" smtClean="0">
                          <a:latin typeface="Arial" pitchFamily="34" charset="0"/>
                          <a:cs typeface="Arial" pitchFamily="34" charset="0"/>
                        </a:rPr>
                        <a:t>MEDIA EBLASTS (NEWSPAPER, RADIO, TV)</a:t>
                      </a:r>
                      <a:endParaRPr lang="en-US" sz="700" dirty="0">
                        <a:latin typeface="Arial" pitchFamily="34" charset="0"/>
                        <a:cs typeface="Arial" pitchFamily="34" charset="0"/>
                      </a:endParaRPr>
                    </a:p>
                  </a:txBody>
                  <a:tcPr/>
                </a:tc>
              </a:tr>
              <a:tr h="700735">
                <a:tc>
                  <a:txBody>
                    <a:bodyPr/>
                    <a:lstStyle/>
                    <a:p>
                      <a:pPr marL="0" algn="l" defTabSz="914400" rtl="0" eaLnBrk="1" latinLnBrk="0" hangingPunct="1"/>
                      <a:r>
                        <a:rPr lang="en-US" sz="700" b="1" kern="1200" dirty="0" smtClean="0">
                          <a:latin typeface="Calibri" pitchFamily="34" charset="0"/>
                          <a:cs typeface="Calibri" pitchFamily="34" charset="0"/>
                        </a:rPr>
                        <a:t>WHAT IT IS:</a:t>
                      </a:r>
                      <a:endParaRPr lang="en-US" sz="700" b="1" kern="1200" dirty="0">
                        <a:solidFill>
                          <a:schemeClr val="tx1"/>
                        </a:solidFill>
                        <a:latin typeface="Calibri" pitchFamily="34" charset="0"/>
                        <a:ea typeface="+mn-ea"/>
                        <a:cs typeface="Calibri" pitchFamily="34" charset="0"/>
                      </a:endParaRPr>
                    </a:p>
                  </a:txBody>
                  <a:tcPr/>
                </a:tc>
                <a:tc>
                  <a:txBody>
                    <a:bodyPr/>
                    <a:lstStyle/>
                    <a:p>
                      <a:r>
                        <a:rPr lang="en-US" sz="700" dirty="0" smtClean="0">
                          <a:latin typeface="Calibri" pitchFamily="34" charset="0"/>
                          <a:cs typeface="Calibri" pitchFamily="34" charset="0"/>
                        </a:rPr>
                        <a:t>Database and deployment system</a:t>
                      </a:r>
                      <a:r>
                        <a:rPr lang="en-US" sz="700" baseline="0" dirty="0" smtClean="0">
                          <a:latin typeface="Calibri" pitchFamily="34" charset="0"/>
                          <a:cs typeface="Calibri" pitchFamily="34" charset="0"/>
                        </a:rPr>
                        <a:t> of qualified prospects that you do not currently have in your database. Sometimes referred to as “Acquisition” or “Prospecting” emails.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 Deployment</a:t>
                      </a:r>
                      <a:r>
                        <a:rPr lang="en-US" sz="700" baseline="0" dirty="0" smtClean="0">
                          <a:latin typeface="Calibri" pitchFamily="34" charset="0"/>
                          <a:cs typeface="Calibri" pitchFamily="34" charset="0"/>
                        </a:rPr>
                        <a:t> product used to communicate to your in house customer database. </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Database</a:t>
                      </a:r>
                      <a:r>
                        <a:rPr lang="en-US" sz="700" baseline="0" dirty="0" smtClean="0">
                          <a:latin typeface="Calibri" pitchFamily="34" charset="0"/>
                          <a:cs typeface="Calibri" pitchFamily="34" charset="0"/>
                        </a:rPr>
                        <a:t> of new email addresses your company currently does not have access to.</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Database</a:t>
                      </a:r>
                      <a:r>
                        <a:rPr lang="en-US" sz="700" baseline="0" dirty="0" smtClean="0">
                          <a:latin typeface="Calibri" pitchFamily="34" charset="0"/>
                          <a:cs typeface="Calibri" pitchFamily="34" charset="0"/>
                        </a:rPr>
                        <a:t> of loyal participants that have “opted-in” to receive updates &amp; information from the specific media outlet. </a:t>
                      </a:r>
                      <a:endParaRPr lang="en-US" sz="700" dirty="0">
                        <a:latin typeface="Calibri" pitchFamily="34" charset="0"/>
                        <a:cs typeface="Calibri" pitchFamily="34" charset="0"/>
                      </a:endParaRPr>
                    </a:p>
                  </a:txBody>
                  <a:tcPr/>
                </a:tc>
              </a:tr>
              <a:tr h="595625">
                <a:tc>
                  <a:txBody>
                    <a:bodyPr/>
                    <a:lstStyle/>
                    <a:p>
                      <a:r>
                        <a:rPr lang="en-US" sz="700" b="1" kern="1200" dirty="0" smtClean="0">
                          <a:latin typeface="Calibri" pitchFamily="34" charset="0"/>
                          <a:cs typeface="Calibri" pitchFamily="34" charset="0"/>
                        </a:rPr>
                        <a:t>WHO</a:t>
                      </a:r>
                      <a:r>
                        <a:rPr lang="en-US" sz="700" b="1" kern="1200" baseline="0" dirty="0" smtClean="0">
                          <a:latin typeface="Calibri" pitchFamily="34" charset="0"/>
                          <a:cs typeface="Calibri" pitchFamily="34" charset="0"/>
                        </a:rPr>
                        <a:t> MANAGES:</a:t>
                      </a:r>
                      <a:endParaRPr lang="en-US" sz="700" b="1" kern="1200" dirty="0">
                        <a:solidFill>
                          <a:schemeClr val="tx1"/>
                        </a:solidFill>
                        <a:latin typeface="Calibri" pitchFamily="34" charset="0"/>
                        <a:ea typeface="+mn-ea"/>
                        <a:cs typeface="Calibri" pitchFamily="34" charset="0"/>
                      </a:endParaRPr>
                    </a:p>
                  </a:txBody>
                  <a:tcPr/>
                </a:tc>
                <a:tc>
                  <a:txBody>
                    <a:bodyPr/>
                    <a:lstStyle/>
                    <a:p>
                      <a:r>
                        <a:rPr lang="en-US" sz="700" dirty="0" smtClean="0">
                          <a:latin typeface="Calibri" pitchFamily="34" charset="0"/>
                          <a:cs typeface="Calibri" pitchFamily="34" charset="0"/>
                        </a:rPr>
                        <a:t>CBS manages</a:t>
                      </a:r>
                      <a:r>
                        <a:rPr lang="en-US" sz="700" baseline="0" dirty="0" smtClean="0">
                          <a:latin typeface="Calibri" pitchFamily="34" charset="0"/>
                          <a:cs typeface="Calibri" pitchFamily="34" charset="0"/>
                        </a:rPr>
                        <a:t> start to finish. Pricing includes highly targeted list with available qualifying criteria, creative &amp; artwork, html, testing,  deployment, and back end reporting.</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Product</a:t>
                      </a:r>
                      <a:r>
                        <a:rPr lang="en-US" sz="700" baseline="0" dirty="0" smtClean="0">
                          <a:latin typeface="Calibri" pitchFamily="34" charset="0"/>
                          <a:cs typeface="Calibri" pitchFamily="34" charset="0"/>
                        </a:rPr>
                        <a:t> helps you manage deployments.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You will need to utilize a deployment</a:t>
                      </a:r>
                      <a:r>
                        <a:rPr lang="en-US" sz="700" baseline="0" dirty="0" smtClean="0">
                          <a:latin typeface="Calibri" pitchFamily="34" charset="0"/>
                          <a:cs typeface="Calibri" pitchFamily="34" charset="0"/>
                        </a:rPr>
                        <a:t> system. Some systems like Constant Contact will not allow the upload of purchased lists.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Media</a:t>
                      </a:r>
                      <a:r>
                        <a:rPr lang="en-US" sz="700" baseline="0" dirty="0" smtClean="0">
                          <a:latin typeface="Calibri" pitchFamily="34" charset="0"/>
                          <a:cs typeface="Calibri" pitchFamily="34" charset="0"/>
                        </a:rPr>
                        <a:t> Outlet</a:t>
                      </a:r>
                      <a:endParaRPr lang="en-US" sz="700" dirty="0">
                        <a:latin typeface="Calibri" pitchFamily="34" charset="0"/>
                        <a:cs typeface="Calibri" pitchFamily="34" charset="0"/>
                      </a:endParaRPr>
                    </a:p>
                  </a:txBody>
                  <a:tcPr/>
                </a:tc>
              </a:tr>
              <a:tr h="385405">
                <a:tc>
                  <a:txBody>
                    <a:bodyPr/>
                    <a:lstStyle/>
                    <a:p>
                      <a:pPr marL="0" algn="l" defTabSz="914400" rtl="0" eaLnBrk="1" latinLnBrk="0" hangingPunct="1"/>
                      <a:r>
                        <a:rPr lang="en-US" sz="700" b="1" kern="1200" dirty="0" smtClean="0">
                          <a:latin typeface="Calibri" pitchFamily="34" charset="0"/>
                          <a:cs typeface="Calibri" pitchFamily="34" charset="0"/>
                        </a:rPr>
                        <a:t>ABILITY TO REACH NEW LEADS:</a:t>
                      </a:r>
                      <a:endParaRPr lang="en-US" sz="700" b="1" kern="1200" dirty="0">
                        <a:solidFill>
                          <a:schemeClr val="tx1"/>
                        </a:solidFill>
                        <a:latin typeface="Calibri" pitchFamily="34" charset="0"/>
                        <a:ea typeface="+mn-ea"/>
                        <a:cs typeface="Calibri" pitchFamily="34" charset="0"/>
                      </a:endParaRPr>
                    </a:p>
                  </a:txBody>
                  <a:tcPr/>
                </a:tc>
                <a:tc>
                  <a:txBody>
                    <a:bodyPr/>
                    <a:lstStyle/>
                    <a:p>
                      <a:r>
                        <a:rPr lang="en-US" sz="700" dirty="0" smtClean="0">
                          <a:latin typeface="Calibri" pitchFamily="34" charset="0"/>
                          <a:cs typeface="Calibri" pitchFamily="34" charset="0"/>
                        </a:rPr>
                        <a:t>YES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NO</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YES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YES</a:t>
                      </a:r>
                      <a:endParaRPr lang="en-US" sz="700" dirty="0">
                        <a:latin typeface="Calibri" pitchFamily="34" charset="0"/>
                        <a:cs typeface="Calibri" pitchFamily="34" charset="0"/>
                      </a:endParaRPr>
                    </a:p>
                  </a:txBody>
                  <a:tcPr/>
                </a:tc>
              </a:tr>
              <a:tr h="280294">
                <a:tc>
                  <a:txBody>
                    <a:bodyPr/>
                    <a:lstStyle/>
                    <a:p>
                      <a:pPr marL="0" algn="l" defTabSz="914400" rtl="0" eaLnBrk="1" latinLnBrk="0" hangingPunct="1"/>
                      <a:r>
                        <a:rPr lang="en-US" sz="700" b="1" kern="1200" dirty="0" smtClean="0">
                          <a:latin typeface="Calibri" pitchFamily="34" charset="0"/>
                          <a:cs typeface="Calibri" pitchFamily="34" charset="0"/>
                        </a:rPr>
                        <a:t>QUALITY</a:t>
                      </a:r>
                      <a:r>
                        <a:rPr lang="en-US" sz="700" b="1" kern="1200" baseline="0" dirty="0" smtClean="0">
                          <a:latin typeface="Calibri" pitchFamily="34" charset="0"/>
                          <a:cs typeface="Calibri" pitchFamily="34" charset="0"/>
                        </a:rPr>
                        <a:t> OF LIST ENSURED:</a:t>
                      </a:r>
                      <a:endParaRPr lang="en-US" sz="700" b="1" kern="1200" dirty="0">
                        <a:solidFill>
                          <a:schemeClr val="tx1"/>
                        </a:solidFill>
                        <a:latin typeface="Calibri" pitchFamily="34" charset="0"/>
                        <a:ea typeface="+mn-ea"/>
                        <a:cs typeface="Calibri" pitchFamily="34" charset="0"/>
                      </a:endParaRPr>
                    </a:p>
                  </a:txBody>
                  <a:tcPr/>
                </a:tc>
                <a:tc>
                  <a:txBody>
                    <a:bodyPr/>
                    <a:lstStyle/>
                    <a:p>
                      <a:r>
                        <a:rPr lang="en-US" sz="700" dirty="0" smtClean="0">
                          <a:latin typeface="Calibri" pitchFamily="34" charset="0"/>
                          <a:cs typeface="Calibri" pitchFamily="34" charset="0"/>
                        </a:rPr>
                        <a:t>YES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NO</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NO</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NO</a:t>
                      </a:r>
                      <a:endParaRPr lang="en-US" sz="700" dirty="0">
                        <a:latin typeface="Calibri" pitchFamily="34" charset="0"/>
                        <a:cs typeface="Calibri" pitchFamily="34" charset="0"/>
                      </a:endParaRPr>
                    </a:p>
                  </a:txBody>
                  <a:tcPr/>
                </a:tc>
              </a:tr>
              <a:tr h="181873">
                <a:tc>
                  <a:txBody>
                    <a:bodyPr/>
                    <a:lstStyle/>
                    <a:p>
                      <a:r>
                        <a:rPr lang="en-US" sz="700" b="1" kern="1200" dirty="0" smtClean="0">
                          <a:latin typeface="Calibri" pitchFamily="34" charset="0"/>
                          <a:cs typeface="Calibri" pitchFamily="34" charset="0"/>
                        </a:rPr>
                        <a:t>APPROX COST:</a:t>
                      </a:r>
                      <a:endParaRPr lang="en-US" sz="700" b="1" kern="1200" dirty="0">
                        <a:solidFill>
                          <a:schemeClr val="tx1"/>
                        </a:solidFill>
                        <a:latin typeface="Calibri" pitchFamily="34" charset="0"/>
                        <a:ea typeface="+mn-ea"/>
                        <a:cs typeface="Calibri" pitchFamily="34" charset="0"/>
                      </a:endParaRPr>
                    </a:p>
                  </a:txBody>
                  <a:tcPr/>
                </a:tc>
                <a:tc>
                  <a:txBody>
                    <a:bodyPr/>
                    <a:lstStyle/>
                    <a:p>
                      <a:r>
                        <a:rPr lang="en-US" sz="700" dirty="0" smtClean="0">
                          <a:latin typeface="Calibri" pitchFamily="34" charset="0"/>
                          <a:cs typeface="Calibri" pitchFamily="34" charset="0"/>
                        </a:rPr>
                        <a:t>$30 CPM</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Monthly</a:t>
                      </a:r>
                      <a:r>
                        <a:rPr lang="en-US" sz="700" baseline="0" dirty="0" smtClean="0">
                          <a:latin typeface="Calibri" pitchFamily="34" charset="0"/>
                          <a:cs typeface="Calibri" pitchFamily="34" charset="0"/>
                        </a:rPr>
                        <a:t> Fee</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Monthly Fee</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$50-100</a:t>
                      </a:r>
                      <a:r>
                        <a:rPr lang="en-US" sz="700" baseline="0" dirty="0" smtClean="0">
                          <a:latin typeface="Calibri" pitchFamily="34" charset="0"/>
                          <a:cs typeface="Calibri" pitchFamily="34" charset="0"/>
                        </a:rPr>
                        <a:t> CPM</a:t>
                      </a:r>
                      <a:endParaRPr lang="en-US" sz="700" dirty="0">
                        <a:latin typeface="Calibri" pitchFamily="34" charset="0"/>
                        <a:cs typeface="Calibri" pitchFamily="34" charset="0"/>
                      </a:endParaRPr>
                    </a:p>
                  </a:txBody>
                  <a:tcPr/>
                </a:tc>
              </a:tr>
              <a:tr h="1121176">
                <a:tc>
                  <a:txBody>
                    <a:bodyPr/>
                    <a:lstStyle/>
                    <a:p>
                      <a:r>
                        <a:rPr lang="en-US" sz="700" b="1" kern="1200" dirty="0" smtClean="0">
                          <a:latin typeface="Calibri" pitchFamily="34" charset="0"/>
                          <a:cs typeface="Calibri" pitchFamily="34" charset="0"/>
                        </a:rPr>
                        <a:t>PRO:</a:t>
                      </a:r>
                      <a:endParaRPr lang="en-US" sz="700" b="1" kern="1200" dirty="0">
                        <a:solidFill>
                          <a:schemeClr val="tx1"/>
                        </a:solidFill>
                        <a:latin typeface="Calibri" pitchFamily="34" charset="0"/>
                        <a:ea typeface="+mn-ea"/>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Calibri" pitchFamily="34" charset="0"/>
                          <a:cs typeface="Calibri" pitchFamily="34" charset="0"/>
                        </a:rPr>
                        <a:t>Highest</a:t>
                      </a:r>
                      <a:r>
                        <a:rPr lang="en-US" sz="700" baseline="0" dirty="0" smtClean="0">
                          <a:latin typeface="Calibri" pitchFamily="34" charset="0"/>
                          <a:cs typeface="Calibri" pitchFamily="34" charset="0"/>
                        </a:rPr>
                        <a:t> quality of lists, with strong ISP reputation. Lists are scrubbed daily to ensure names and preferences are correct and current.</a:t>
                      </a:r>
                    </a:p>
                    <a:p>
                      <a:endParaRPr lang="en-US" sz="700" baseline="0" dirty="0" smtClean="0">
                        <a:latin typeface="Calibri" pitchFamily="34" charset="0"/>
                        <a:cs typeface="Calibri" pitchFamily="34" charset="0"/>
                      </a:endParaRPr>
                    </a:p>
                    <a:p>
                      <a:r>
                        <a:rPr lang="en-US" sz="700" baseline="0" dirty="0" smtClean="0">
                          <a:latin typeface="Calibri" pitchFamily="34" charset="0"/>
                          <a:cs typeface="Calibri" pitchFamily="34" charset="0"/>
                        </a:rPr>
                        <a:t>Consumer lists come from credible sources and have been verified as “opt in”.</a:t>
                      </a:r>
                    </a:p>
                    <a:p>
                      <a:endParaRPr lang="en-US" sz="700" baseline="0" dirty="0" smtClean="0">
                        <a:latin typeface="Calibri" pitchFamily="34" charset="0"/>
                        <a:cs typeface="Calibri" pitchFamily="34" charset="0"/>
                      </a:endParaRPr>
                    </a:p>
                    <a:p>
                      <a:r>
                        <a:rPr lang="en-US" sz="700" baseline="0" dirty="0" smtClean="0">
                          <a:latin typeface="Calibri" pitchFamily="34" charset="0"/>
                          <a:cs typeface="Calibri" pitchFamily="34" charset="0"/>
                        </a:rPr>
                        <a:t>Turn key program execution with results &amp; reporting in as little as 72 hours.</a:t>
                      </a:r>
                      <a:r>
                        <a:rPr lang="en-US" sz="700" dirty="0" smtClean="0">
                          <a:latin typeface="Calibri" pitchFamily="34" charset="0"/>
                          <a:cs typeface="Calibri" pitchFamily="34" charset="0"/>
                        </a:rPr>
                        <a:t> </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Helps you</a:t>
                      </a:r>
                      <a:r>
                        <a:rPr lang="en-US" sz="700" baseline="0" dirty="0" smtClean="0">
                          <a:latin typeface="Calibri" pitchFamily="34" charset="0"/>
                          <a:cs typeface="Calibri" pitchFamily="34" charset="0"/>
                        </a:rPr>
                        <a:t> manage the communication process.</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Can purchase them relatively cheaply.</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Good</a:t>
                      </a:r>
                      <a:r>
                        <a:rPr lang="en-US" sz="700" baseline="0" dirty="0" smtClean="0">
                          <a:latin typeface="Calibri" pitchFamily="34" charset="0"/>
                          <a:cs typeface="Calibri" pitchFamily="34" charset="0"/>
                        </a:rPr>
                        <a:t> to promote station involvement and media related events.</a:t>
                      </a:r>
                      <a:endParaRPr lang="en-US" sz="700" dirty="0">
                        <a:latin typeface="Calibri" pitchFamily="34" charset="0"/>
                        <a:cs typeface="Calibri" pitchFamily="34" charset="0"/>
                      </a:endParaRPr>
                    </a:p>
                  </a:txBody>
                  <a:tcPr/>
                </a:tc>
              </a:tr>
              <a:tr h="910956">
                <a:tc>
                  <a:txBody>
                    <a:bodyPr/>
                    <a:lstStyle/>
                    <a:p>
                      <a:r>
                        <a:rPr lang="en-US" sz="700" b="1" kern="1200" dirty="0" smtClean="0">
                          <a:latin typeface="Calibri" pitchFamily="34" charset="0"/>
                          <a:cs typeface="Calibri" pitchFamily="34" charset="0"/>
                        </a:rPr>
                        <a:t>CON:</a:t>
                      </a:r>
                      <a:endParaRPr lang="en-US" sz="700" b="1" kern="1200" dirty="0">
                        <a:solidFill>
                          <a:schemeClr val="tx1"/>
                        </a:solidFill>
                        <a:latin typeface="Calibri" pitchFamily="34" charset="0"/>
                        <a:ea typeface="+mn-ea"/>
                        <a:cs typeface="Calibri" pitchFamily="34" charset="0"/>
                      </a:endParaRPr>
                    </a:p>
                  </a:txBody>
                  <a:tcPr/>
                </a:tc>
                <a:tc>
                  <a:txBody>
                    <a:bodyPr/>
                    <a:lstStyle/>
                    <a:p>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Does not provide you with an</a:t>
                      </a:r>
                      <a:r>
                        <a:rPr lang="en-US" sz="700" baseline="0" dirty="0" smtClean="0">
                          <a:latin typeface="Calibri" pitchFamily="34" charset="0"/>
                          <a:cs typeface="Calibri" pitchFamily="34" charset="0"/>
                        </a:rPr>
                        <a:t> acquisition database.</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Quality, integrity</a:t>
                      </a:r>
                      <a:r>
                        <a:rPr lang="en-US" sz="700" baseline="0" dirty="0" smtClean="0">
                          <a:latin typeface="Calibri" pitchFamily="34" charset="0"/>
                          <a:cs typeface="Calibri" pitchFamily="34" charset="0"/>
                        </a:rPr>
                        <a:t> and </a:t>
                      </a:r>
                      <a:r>
                        <a:rPr lang="en-US" sz="700" dirty="0" smtClean="0">
                          <a:latin typeface="Calibri" pitchFamily="34" charset="0"/>
                          <a:cs typeface="Calibri" pitchFamily="34" charset="0"/>
                        </a:rPr>
                        <a:t>targetability</a:t>
                      </a:r>
                      <a:r>
                        <a:rPr lang="en-US" sz="700" baseline="0" dirty="0" smtClean="0">
                          <a:latin typeface="Calibri" pitchFamily="34" charset="0"/>
                          <a:cs typeface="Calibri" pitchFamily="34" charset="0"/>
                        </a:rPr>
                        <a:t> and of lists are questionable. </a:t>
                      </a:r>
                    </a:p>
                    <a:p>
                      <a:endParaRPr lang="en-US" sz="700" baseline="0" dirty="0" smtClean="0">
                        <a:latin typeface="Calibri" pitchFamily="34" charset="0"/>
                        <a:cs typeface="Calibri" pitchFamily="34" charset="0"/>
                      </a:endParaRPr>
                    </a:p>
                    <a:p>
                      <a:r>
                        <a:rPr lang="en-US" sz="700" baseline="0" dirty="0" smtClean="0">
                          <a:latin typeface="Calibri" pitchFamily="34" charset="0"/>
                          <a:cs typeface="Calibri" pitchFamily="34" charset="0"/>
                        </a:rPr>
                        <a:t>Unknown factors include: How old are the lists? Were the names acquired legally?</a:t>
                      </a:r>
                    </a:p>
                    <a:p>
                      <a:endParaRPr lang="en-US" sz="700" baseline="0" dirty="0" smtClean="0">
                        <a:latin typeface="Calibri" pitchFamily="34" charset="0"/>
                        <a:cs typeface="Calibri" pitchFamily="34" charset="0"/>
                      </a:endParaRPr>
                    </a:p>
                    <a:p>
                      <a:r>
                        <a:rPr lang="en-US" sz="700" baseline="0" dirty="0" smtClean="0">
                          <a:latin typeface="Calibri" pitchFamily="34" charset="0"/>
                          <a:cs typeface="Calibri" pitchFamily="34" charset="0"/>
                        </a:rPr>
                        <a:t>Still need a deployment system.</a:t>
                      </a:r>
                      <a:endParaRPr lang="en-US" sz="700" dirty="0">
                        <a:latin typeface="Calibri" pitchFamily="34" charset="0"/>
                        <a:cs typeface="Calibri" pitchFamily="34" charset="0"/>
                      </a:endParaRPr>
                    </a:p>
                  </a:txBody>
                  <a:tcPr/>
                </a:tc>
                <a:tc>
                  <a:txBody>
                    <a:bodyPr/>
                    <a:lstStyle/>
                    <a:p>
                      <a:r>
                        <a:rPr lang="en-US" sz="700" dirty="0" smtClean="0">
                          <a:latin typeface="Calibri" pitchFamily="34" charset="0"/>
                          <a:cs typeface="Calibri" pitchFamily="34" charset="0"/>
                        </a:rPr>
                        <a:t>Lists</a:t>
                      </a:r>
                      <a:r>
                        <a:rPr lang="en-US" sz="700" baseline="0" dirty="0" smtClean="0">
                          <a:latin typeface="Calibri" pitchFamily="34" charset="0"/>
                          <a:cs typeface="Calibri" pitchFamily="34" charset="0"/>
                        </a:rPr>
                        <a:t> are relatively small and often times you are limited to the placement, size and content of your message.</a:t>
                      </a:r>
                      <a:endParaRPr lang="en-US" sz="7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391863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240739"/>
            <a:ext cx="6553200" cy="954107"/>
          </a:xfrm>
          <a:prstGeom prst="rect">
            <a:avLst/>
          </a:prstGeom>
          <a:noFill/>
        </p:spPr>
        <p:txBody>
          <a:bodyPr wrap="square" rtlCol="0">
            <a:spAutoFit/>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CBS TARGETED</a:t>
            </a:r>
          </a:p>
          <a:p>
            <a:pPr algn="ct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EMAIL DEPLOYMENT CAMPAIGNS</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TextBox 4"/>
          <p:cNvSpPr txBox="1"/>
          <p:nvPr/>
        </p:nvSpPr>
        <p:spPr>
          <a:xfrm>
            <a:off x="685800" y="2635312"/>
            <a:ext cx="3124200" cy="1754326"/>
          </a:xfrm>
          <a:prstGeom prst="rect">
            <a:avLst/>
          </a:prstGeom>
          <a:noFill/>
        </p:spPr>
        <p:txBody>
          <a:bodyPr wrap="square" rtlCol="0">
            <a:spAutoFit/>
          </a:bodyPr>
          <a:lstStyle/>
          <a:p>
            <a:r>
              <a:rPr lang="en-US" b="1" dirty="0" smtClean="0">
                <a:latin typeface="Calibri" pitchFamily="34" charset="0"/>
                <a:cs typeface="Calibri" pitchFamily="34" charset="0"/>
              </a:rPr>
              <a:t>WHAT THIS PROGRAM IS:</a:t>
            </a:r>
          </a:p>
          <a:p>
            <a:endParaRPr lang="en-US" dirty="0">
              <a:latin typeface="Calibri" pitchFamily="34" charset="0"/>
              <a:cs typeface="Calibri" pitchFamily="34" charset="0"/>
            </a:endParaRPr>
          </a:p>
          <a:p>
            <a:r>
              <a:rPr lang="en-US" dirty="0" smtClean="0">
                <a:latin typeface="Calibri" pitchFamily="34" charset="0"/>
                <a:cs typeface="Calibri" pitchFamily="34" charset="0"/>
              </a:rPr>
              <a:t>Targeted email ads sent to individuals who have opted-in to receive advertising messages.</a:t>
            </a:r>
            <a:endParaRPr lang="en-US" dirty="0">
              <a:latin typeface="Calibri" pitchFamily="34" charset="0"/>
              <a:cs typeface="Calibri"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3850" y="1308373"/>
            <a:ext cx="2190750" cy="250824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124200"/>
            <a:ext cx="2174523" cy="2994152"/>
          </a:xfrm>
          <a:prstGeom prst="rect">
            <a:avLst/>
          </a:prstGeom>
          <a:ln>
            <a:solidFill>
              <a:srgbClr val="C00000"/>
            </a:solid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598" y="3276600"/>
            <a:ext cx="2286000" cy="307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575567"/>
            <a:ext cx="2164998" cy="2539108"/>
          </a:xfrm>
          <a:prstGeom prst="rect">
            <a:avLst/>
          </a:prstGeom>
        </p:spPr>
      </p:pic>
    </p:spTree>
    <p:extLst>
      <p:ext uri="{BB962C8B-B14F-4D97-AF65-F5344CB8AC3E}">
        <p14:creationId xmlns:p14="http://schemas.microsoft.com/office/powerpoint/2010/main" val="104293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p:cNvSpPr/>
          <p:nvPr/>
        </p:nvSpPr>
        <p:spPr>
          <a:xfrm>
            <a:off x="3886200" y="381000"/>
            <a:ext cx="47244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GEO-TARGETING</a:t>
            </a:r>
          </a:p>
          <a:p>
            <a:pPr algn="ct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n-US" sz="20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FROM NATIONAL TO LOCAL T0 DISTRICT TO ZIP CODE</a:t>
            </a:r>
            <a:endParaRPr lang="en-US" sz="20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extBox 7"/>
          <p:cNvSpPr txBox="1"/>
          <p:nvPr/>
        </p:nvSpPr>
        <p:spPr>
          <a:xfrm>
            <a:off x="447675" y="609600"/>
            <a:ext cx="3429000" cy="5370701"/>
          </a:xfrm>
          <a:prstGeom prst="rect">
            <a:avLst/>
          </a:prstGeom>
          <a:noFill/>
        </p:spPr>
        <p:txBody>
          <a:bodyPr wrap="square" rtlCol="0">
            <a:spAutoFit/>
          </a:bodyPr>
          <a:lstStyle/>
          <a:p>
            <a:pPr algn="ctr">
              <a:spcAft>
                <a:spcPts val="600"/>
              </a:spcAft>
            </a:pP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ACCESS TO MILLIONS OF </a:t>
            </a: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CONSUMERS</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defTabSz="457200">
              <a:spcAft>
                <a:spcPts val="600"/>
              </a:spcAft>
            </a:pPr>
            <a:endParaRPr lang="en-US" sz="1600" dirty="0">
              <a:latin typeface="Calibri" pitchFamily="34" charset="0"/>
              <a:cs typeface="Calibri" pitchFamily="34" charset="0"/>
            </a:endParaRPr>
          </a:p>
          <a:p>
            <a:pPr defTabSz="457200">
              <a:spcAft>
                <a:spcPts val="600"/>
              </a:spcAft>
            </a:pPr>
            <a:r>
              <a:rPr lang="en-US" sz="1600" dirty="0" smtClean="0">
                <a:latin typeface="Calibri" pitchFamily="34" charset="0"/>
                <a:cs typeface="Calibri" pitchFamily="34" charset="0"/>
              </a:rPr>
              <a:t>The list is compiled from s</a:t>
            </a:r>
            <a:r>
              <a:rPr lang="en-US" sz="1600" dirty="0" smtClean="0">
                <a:effectLst/>
                <a:latin typeface="Calibri" pitchFamily="34" charset="0"/>
                <a:cs typeface="Calibri" pitchFamily="34" charset="0"/>
              </a:rPr>
              <a:t>elf-reported consumers and businesses that have opted-in their information via online surveys, e-subscriptions, and e-registrations, as well as from an extensive network of permission based websites and partners. </a:t>
            </a:r>
          </a:p>
          <a:p>
            <a:pPr defTabSz="457200">
              <a:spcAft>
                <a:spcPts val="600"/>
              </a:spcAft>
            </a:pPr>
            <a:endParaRPr lang="en-US" sz="1600" dirty="0">
              <a:latin typeface="Calibri" pitchFamily="34" charset="0"/>
              <a:cs typeface="Calibri" pitchFamily="34" charset="0"/>
            </a:endParaRPr>
          </a:p>
          <a:p>
            <a:pPr>
              <a:spcAft>
                <a:spcPts val="600"/>
              </a:spcAft>
            </a:pPr>
            <a:r>
              <a:rPr lang="en-US" b="1" dirty="0">
                <a:latin typeface="Calibri" pitchFamily="34" charset="0"/>
                <a:cs typeface="Calibri" pitchFamily="34" charset="0"/>
              </a:rPr>
              <a:t>THE LIST IS COMPRISED OF:</a:t>
            </a:r>
          </a:p>
          <a:p>
            <a:pPr marL="285750" indent="-285750" defTabSz="457200">
              <a:spcAft>
                <a:spcPts val="600"/>
              </a:spcAft>
              <a:buFont typeface="Arial" pitchFamily="34" charset="0"/>
              <a:buChar char="•"/>
            </a:pPr>
            <a:r>
              <a:rPr lang="en-US" sz="1600" dirty="0">
                <a:solidFill>
                  <a:prstClr val="black"/>
                </a:solidFill>
                <a:latin typeface="Calibri" pitchFamily="34" charset="0"/>
                <a:cs typeface="Calibri" pitchFamily="34" charset="0"/>
              </a:rPr>
              <a:t>5</a:t>
            </a:r>
            <a:r>
              <a:rPr lang="en-US" sz="1600" dirty="0" smtClean="0">
                <a:solidFill>
                  <a:prstClr val="black"/>
                </a:solidFill>
                <a:latin typeface="Calibri" pitchFamily="34" charset="0"/>
                <a:cs typeface="Calibri" pitchFamily="34" charset="0"/>
              </a:rPr>
              <a:t>,000,000 </a:t>
            </a:r>
            <a:r>
              <a:rPr lang="en-US" sz="1600" dirty="0">
                <a:solidFill>
                  <a:prstClr val="black"/>
                </a:solidFill>
                <a:latin typeface="Calibri" pitchFamily="34" charset="0"/>
                <a:cs typeface="Calibri" pitchFamily="34" charset="0"/>
              </a:rPr>
              <a:t>in the Chicago </a:t>
            </a:r>
            <a:r>
              <a:rPr lang="en-US" sz="1600" dirty="0" smtClean="0">
                <a:solidFill>
                  <a:prstClr val="black"/>
                </a:solidFill>
                <a:latin typeface="Calibri" pitchFamily="34" charset="0"/>
                <a:cs typeface="Calibri" pitchFamily="34" charset="0"/>
              </a:rPr>
              <a:t>DMA</a:t>
            </a:r>
          </a:p>
          <a:p>
            <a:pPr marL="285750" indent="-285750" defTabSz="457200">
              <a:spcAft>
                <a:spcPts val="600"/>
              </a:spcAft>
              <a:buFont typeface="Arial" pitchFamily="34" charset="0"/>
              <a:buChar char="•"/>
            </a:pPr>
            <a:r>
              <a:rPr lang="en-US" sz="1600" dirty="0">
                <a:solidFill>
                  <a:prstClr val="black"/>
                </a:solidFill>
                <a:latin typeface="Calibri" pitchFamily="34" charset="0"/>
                <a:cs typeface="Calibri" pitchFamily="34" charset="0"/>
              </a:rPr>
              <a:t>8</a:t>
            </a:r>
            <a:r>
              <a:rPr lang="en-US" sz="1600" dirty="0" smtClean="0">
                <a:solidFill>
                  <a:prstClr val="black"/>
                </a:solidFill>
                <a:latin typeface="Calibri" pitchFamily="34" charset="0"/>
                <a:cs typeface="Calibri" pitchFamily="34" charset="0"/>
              </a:rPr>
              <a:t>,000,000  </a:t>
            </a:r>
            <a:r>
              <a:rPr lang="en-US" sz="1600" dirty="0">
                <a:solidFill>
                  <a:prstClr val="black"/>
                </a:solidFill>
                <a:latin typeface="Calibri" pitchFamily="34" charset="0"/>
                <a:cs typeface="Calibri" pitchFamily="34" charset="0"/>
              </a:rPr>
              <a:t>in </a:t>
            </a:r>
            <a:r>
              <a:rPr lang="en-US" sz="1600" dirty="0" smtClean="0">
                <a:solidFill>
                  <a:prstClr val="black"/>
                </a:solidFill>
                <a:latin typeface="Calibri" pitchFamily="34" charset="0"/>
                <a:cs typeface="Calibri" pitchFamily="34" charset="0"/>
              </a:rPr>
              <a:t>Illinois</a:t>
            </a:r>
          </a:p>
          <a:p>
            <a:pPr marL="285750" indent="-285750" defTabSz="457200">
              <a:spcAft>
                <a:spcPts val="600"/>
              </a:spcAft>
              <a:buFont typeface="Arial" pitchFamily="34" charset="0"/>
              <a:buChar char="•"/>
            </a:pPr>
            <a:r>
              <a:rPr lang="en-US" sz="1600" dirty="0">
                <a:solidFill>
                  <a:srgbClr val="000000"/>
                </a:solidFill>
                <a:latin typeface="Calibri" pitchFamily="34" charset="0"/>
                <a:cs typeface="Calibri" pitchFamily="34" charset="0"/>
              </a:rPr>
              <a:t>60,000,000</a:t>
            </a:r>
            <a:r>
              <a:rPr lang="en-US" sz="1600" dirty="0">
                <a:solidFill>
                  <a:prstClr val="black"/>
                </a:solidFill>
                <a:latin typeface="Calibri" pitchFamily="34" charset="0"/>
                <a:cs typeface="Calibri" pitchFamily="34" charset="0"/>
              </a:rPr>
              <a:t> in the top ten </a:t>
            </a:r>
            <a:r>
              <a:rPr lang="en-US" sz="1600" dirty="0" smtClean="0">
                <a:solidFill>
                  <a:prstClr val="black"/>
                </a:solidFill>
                <a:latin typeface="Calibri" pitchFamily="34" charset="0"/>
                <a:cs typeface="Calibri" pitchFamily="34" charset="0"/>
              </a:rPr>
              <a:t>DMA’s</a:t>
            </a:r>
          </a:p>
          <a:p>
            <a:pPr marL="285750" indent="-285750" defTabSz="457200">
              <a:spcAft>
                <a:spcPts val="600"/>
              </a:spcAft>
              <a:buFont typeface="Arial" pitchFamily="34" charset="0"/>
              <a:buChar char="•"/>
            </a:pPr>
            <a:r>
              <a:rPr lang="en-US" sz="1600" dirty="0">
                <a:solidFill>
                  <a:prstClr val="black"/>
                </a:solidFill>
                <a:latin typeface="Calibri" pitchFamily="34" charset="0"/>
                <a:cs typeface="Calibri" pitchFamily="34" charset="0"/>
              </a:rPr>
              <a:t>225,000,000 in the U.S</a:t>
            </a:r>
            <a:r>
              <a:rPr lang="en-US" sz="1600" dirty="0" smtClean="0">
                <a:solidFill>
                  <a:prstClr val="black"/>
                </a:solidFill>
                <a:latin typeface="Calibri" pitchFamily="34" charset="0"/>
                <a:cs typeface="Calibri" pitchFamily="34" charset="0"/>
              </a:rPr>
              <a:t>.*</a:t>
            </a:r>
            <a:endParaRPr lang="en-US" sz="1600" dirty="0">
              <a:solidFill>
                <a:prstClr val="black"/>
              </a:solidFill>
              <a:latin typeface="Calibri" pitchFamily="34" charset="0"/>
              <a:cs typeface="Calibri" pitchFamily="34" charset="0"/>
            </a:endParaRPr>
          </a:p>
          <a:p>
            <a:pPr defTabSz="457200">
              <a:spcAft>
                <a:spcPts val="600"/>
              </a:spcAft>
            </a:pPr>
            <a:endParaRPr lang="en-US" sz="1600" dirty="0">
              <a:solidFill>
                <a:prstClr val="black"/>
              </a:solidFill>
              <a:cs typeface="Arial"/>
            </a:endParaRPr>
          </a:p>
        </p:txBody>
      </p:sp>
      <p:sp>
        <p:nvSpPr>
          <p:cNvPr id="3" name="TextBox 2"/>
          <p:cNvSpPr txBox="1"/>
          <p:nvPr/>
        </p:nvSpPr>
        <p:spPr>
          <a:xfrm>
            <a:off x="4778908" y="1877109"/>
            <a:ext cx="3352800" cy="646331"/>
          </a:xfrm>
          <a:prstGeom prst="rect">
            <a:avLst/>
          </a:prstGeom>
          <a:noFill/>
        </p:spPr>
        <p:txBody>
          <a:bodyPr wrap="square" rtlCol="0">
            <a:spAutoFit/>
          </a:bodyPr>
          <a:lstStyle/>
          <a:p>
            <a:pPr defTabSz="457200">
              <a:spcAft>
                <a:spcPts val="600"/>
              </a:spcAft>
            </a:pPr>
            <a:r>
              <a:rPr lang="en-US" dirty="0">
                <a:solidFill>
                  <a:prstClr val="black"/>
                </a:solidFill>
                <a:latin typeface="Calibri" pitchFamily="34" charset="0"/>
                <a:cs typeface="Calibri" pitchFamily="34" charset="0"/>
              </a:rPr>
              <a:t>Nationwide, State, DMA MSA, </a:t>
            </a:r>
            <a:r>
              <a:rPr lang="en-US" dirty="0" smtClean="0">
                <a:solidFill>
                  <a:prstClr val="black"/>
                </a:solidFill>
                <a:latin typeface="Calibri" pitchFamily="34" charset="0"/>
                <a:cs typeface="Calibri" pitchFamily="34" charset="0"/>
              </a:rPr>
              <a:t>     	County</a:t>
            </a:r>
            <a:r>
              <a:rPr lang="en-US" dirty="0">
                <a:solidFill>
                  <a:prstClr val="black"/>
                </a:solidFill>
                <a:latin typeface="Calibri" pitchFamily="34" charset="0"/>
                <a:cs typeface="Calibri" pitchFamily="34" charset="0"/>
              </a:rPr>
              <a:t>, City, Zip code</a:t>
            </a:r>
          </a:p>
        </p:txBody>
      </p:sp>
      <p:pic>
        <p:nvPicPr>
          <p:cNvPr id="9" name="Picture 6" descr="http://img.youtube.com/vi/5qwbF-ou0Ic/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170" y="2667000"/>
            <a:ext cx="2666276" cy="1999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81937" y="4953000"/>
            <a:ext cx="2796984" cy="1077218"/>
          </a:xfrm>
          <a:prstGeom prst="rect">
            <a:avLst/>
          </a:prstGeom>
          <a:noFill/>
        </p:spPr>
        <p:txBody>
          <a:bodyPr wrap="none" rtlCol="0">
            <a:spAutoFit/>
          </a:bodyPr>
          <a:lstStyle/>
          <a:p>
            <a:pPr defTabSz="457200">
              <a:spcAft>
                <a:spcPts val="600"/>
              </a:spcAft>
            </a:pPr>
            <a:r>
              <a:rPr lang="en-US" b="1" dirty="0">
                <a:latin typeface="Calibri" pitchFamily="34" charset="0"/>
                <a:cs typeface="Calibri" pitchFamily="34" charset="0"/>
              </a:rPr>
              <a:t>Custom Geography</a:t>
            </a:r>
          </a:p>
          <a:p>
            <a:pPr defTabSz="457200">
              <a:spcAft>
                <a:spcPts val="600"/>
              </a:spcAft>
            </a:pPr>
            <a:r>
              <a:rPr lang="en-US" dirty="0">
                <a:solidFill>
                  <a:prstClr val="black"/>
                </a:solidFill>
                <a:latin typeface="Calibri" pitchFamily="34" charset="0"/>
                <a:cs typeface="Calibri" pitchFamily="34" charset="0"/>
              </a:rPr>
              <a:t>Judicial, Legislative, State or</a:t>
            </a:r>
          </a:p>
          <a:p>
            <a:pPr defTabSz="457200">
              <a:spcAft>
                <a:spcPts val="600"/>
              </a:spcAft>
            </a:pPr>
            <a:r>
              <a:rPr lang="en-US" dirty="0">
                <a:solidFill>
                  <a:prstClr val="black"/>
                </a:solidFill>
                <a:latin typeface="Calibri" pitchFamily="34" charset="0"/>
                <a:cs typeface="Calibri" pitchFamily="34" charset="0"/>
              </a:rPr>
              <a:t> Broadcast Area</a:t>
            </a:r>
            <a:endParaRPr lang="en-US"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9583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p:cNvSpPr/>
          <p:nvPr/>
        </p:nvSpPr>
        <p:spPr>
          <a:xfrm>
            <a:off x="3519214" y="609600"/>
            <a:ext cx="5486400" cy="5507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143000" y="4191000"/>
            <a:ext cx="6201508" cy="1631216"/>
          </a:xfrm>
          <a:prstGeom prst="rect">
            <a:avLst/>
          </a:prstGeom>
          <a:noFill/>
        </p:spPr>
        <p:txBody>
          <a:bodyPr wrap="square" rtlCol="0">
            <a:spAutoFit/>
          </a:bodyPr>
          <a:lstStyle/>
          <a:p>
            <a:pPr defTabSz="457200">
              <a:spcAft>
                <a:spcPts val="600"/>
              </a:spcAft>
            </a:pPr>
            <a:r>
              <a:rPr lang="en-US" sz="1600" b="1" dirty="0" smtClean="0">
                <a:solidFill>
                  <a:prstClr val="black"/>
                </a:solidFill>
                <a:latin typeface="Calibri" pitchFamily="34" charset="0"/>
                <a:cs typeface="Calibri" pitchFamily="34" charset="0"/>
              </a:rPr>
              <a:t>Business to Business:</a:t>
            </a:r>
          </a:p>
          <a:p>
            <a:pPr indent="-365760" defTabSz="457200">
              <a:spcAft>
                <a:spcPts val="600"/>
              </a:spcAft>
              <a:buFont typeface="Arial" pitchFamily="34" charset="0"/>
              <a:buChar char="•"/>
            </a:pPr>
            <a:r>
              <a:rPr lang="en-US" sz="1600" dirty="0" smtClean="0">
                <a:solidFill>
                  <a:prstClr val="black"/>
                </a:solidFill>
                <a:latin typeface="Calibri" pitchFamily="34" charset="0"/>
                <a:cs typeface="Calibri" pitchFamily="34" charset="0"/>
              </a:rPr>
              <a:t>Select from 18,000 SIC’s (Standard Industry Codes)</a:t>
            </a:r>
          </a:p>
          <a:p>
            <a:pPr indent="-365760" defTabSz="457200">
              <a:spcAft>
                <a:spcPts val="600"/>
              </a:spcAft>
              <a:buFont typeface="Arial" pitchFamily="34" charset="0"/>
              <a:buChar char="•"/>
            </a:pPr>
            <a:r>
              <a:rPr lang="en-US" sz="1600" dirty="0" smtClean="0">
                <a:solidFill>
                  <a:prstClr val="black"/>
                </a:solidFill>
                <a:latin typeface="Calibri" pitchFamily="34" charset="0"/>
                <a:cs typeface="Calibri" pitchFamily="34" charset="0"/>
              </a:rPr>
              <a:t>Choose from 300 + Titles, including C level executives, owners</a:t>
            </a:r>
          </a:p>
          <a:p>
            <a:pPr indent="-365760" defTabSz="457200">
              <a:spcAft>
                <a:spcPts val="600"/>
              </a:spcAft>
              <a:buFont typeface="Arial" pitchFamily="34" charset="0"/>
              <a:buChar char="•"/>
            </a:pPr>
            <a:r>
              <a:rPr lang="en-US" sz="1600" dirty="0" smtClean="0">
                <a:solidFill>
                  <a:srgbClr val="000000"/>
                </a:solidFill>
                <a:latin typeface="Calibri" pitchFamily="34" charset="0"/>
                <a:cs typeface="Calibri" pitchFamily="34" charset="0"/>
              </a:rPr>
              <a:t>Select  by Annual Revenue</a:t>
            </a:r>
          </a:p>
          <a:p>
            <a:pPr indent="-365760" defTabSz="457200">
              <a:spcAft>
                <a:spcPts val="600"/>
              </a:spcAft>
              <a:buFont typeface="Arial" pitchFamily="34" charset="0"/>
              <a:buChar char="•"/>
            </a:pPr>
            <a:r>
              <a:rPr lang="en-US" sz="1600" dirty="0" smtClean="0">
                <a:solidFill>
                  <a:srgbClr val="000000"/>
                </a:solidFill>
                <a:latin typeface="Calibri" pitchFamily="34" charset="0"/>
                <a:cs typeface="Calibri" pitchFamily="34" charset="0"/>
              </a:rPr>
              <a:t>Select by number of employees</a:t>
            </a:r>
          </a:p>
        </p:txBody>
      </p:sp>
      <p:sp>
        <p:nvSpPr>
          <p:cNvPr id="8" name="TextBox 7"/>
          <p:cNvSpPr txBox="1"/>
          <p:nvPr/>
        </p:nvSpPr>
        <p:spPr>
          <a:xfrm>
            <a:off x="990600" y="1524000"/>
            <a:ext cx="7010400" cy="584775"/>
          </a:xfrm>
          <a:prstGeom prst="rect">
            <a:avLst/>
          </a:prstGeom>
          <a:noFill/>
        </p:spPr>
        <p:txBody>
          <a:bodyPr wrap="square" rtlCol="0">
            <a:spAutoFit/>
          </a:bodyPr>
          <a:lstStyle/>
          <a:p>
            <a:pPr defTabSz="457200">
              <a:spcAft>
                <a:spcPts val="600"/>
              </a:spcAft>
            </a:pPr>
            <a:r>
              <a:rPr lang="en-US" sz="1600" dirty="0" smtClean="0">
                <a:latin typeface="Calibri" pitchFamily="34" charset="0"/>
                <a:cs typeface="Calibri" pitchFamily="34" charset="0"/>
              </a:rPr>
              <a:t>Advertisers may target the list not only geographically but also by demographics, interests, behaviors and even to businesses.</a:t>
            </a:r>
          </a:p>
        </p:txBody>
      </p:sp>
      <p:sp>
        <p:nvSpPr>
          <p:cNvPr id="17" name="TextBox 16"/>
          <p:cNvSpPr txBox="1"/>
          <p:nvPr/>
        </p:nvSpPr>
        <p:spPr>
          <a:xfrm>
            <a:off x="2514600" y="457200"/>
            <a:ext cx="4120066" cy="523220"/>
          </a:xfrm>
          <a:prstGeom prst="rect">
            <a:avLst/>
          </a:prstGeom>
          <a:noFill/>
        </p:spPr>
        <p:txBody>
          <a:bodyPr wrap="square" rtlCol="0">
            <a:spAutoFit/>
          </a:bodyPr>
          <a:lstStyle/>
          <a:p>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HOW WE TARGET THE </a:t>
            </a: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LIST</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extBox 6"/>
          <p:cNvSpPr txBox="1"/>
          <p:nvPr/>
        </p:nvSpPr>
        <p:spPr>
          <a:xfrm>
            <a:off x="1447799" y="2360101"/>
            <a:ext cx="1389098" cy="1477328"/>
          </a:xfrm>
          <a:prstGeom prst="rect">
            <a:avLst/>
          </a:prstGeom>
          <a:noFill/>
        </p:spPr>
        <p:txBody>
          <a:bodyPr wrap="none" rtlCol="0">
            <a:spAutoFit/>
          </a:bodyPr>
          <a:lstStyle/>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Age</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Gender</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Ethnicity</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Occupation</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Education</a:t>
            </a:r>
          </a:p>
        </p:txBody>
      </p:sp>
      <p:sp>
        <p:nvSpPr>
          <p:cNvPr id="9" name="TextBox 8"/>
          <p:cNvSpPr txBox="1"/>
          <p:nvPr/>
        </p:nvSpPr>
        <p:spPr>
          <a:xfrm>
            <a:off x="3092907" y="2360101"/>
            <a:ext cx="2837218" cy="1477328"/>
          </a:xfrm>
          <a:prstGeom prst="rect">
            <a:avLst/>
          </a:prstGeom>
          <a:noFill/>
        </p:spPr>
        <p:txBody>
          <a:bodyPr wrap="square" rtlCol="0">
            <a:spAutoFit/>
          </a:bodyPr>
          <a:lstStyle/>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Language</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Marital Status</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Household Income</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Net Worth</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Golfers, Pet  Owners</a:t>
            </a:r>
          </a:p>
        </p:txBody>
      </p:sp>
      <p:sp>
        <p:nvSpPr>
          <p:cNvPr id="10" name="TextBox 9"/>
          <p:cNvSpPr txBox="1"/>
          <p:nvPr/>
        </p:nvSpPr>
        <p:spPr>
          <a:xfrm>
            <a:off x="5437188" y="2360101"/>
            <a:ext cx="3196272" cy="1477328"/>
          </a:xfrm>
          <a:prstGeom prst="rect">
            <a:avLst/>
          </a:prstGeom>
          <a:noFill/>
        </p:spPr>
        <p:txBody>
          <a:bodyPr wrap="square" rtlCol="0">
            <a:spAutoFit/>
          </a:bodyPr>
          <a:lstStyle/>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Homeowner/Renter</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Home Market Value</a:t>
            </a:r>
            <a:endParaRPr lang="en-US" sz="1400" dirty="0">
              <a:solidFill>
                <a:prstClr val="black"/>
              </a:solidFill>
              <a:latin typeface="Calibri" pitchFamily="34" charset="0"/>
              <a:cs typeface="Calibri" pitchFamily="34" charset="0"/>
            </a:endParaRP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Dwelling Type</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Presence of Children</a:t>
            </a:r>
          </a:p>
          <a:p>
            <a:pPr indent="-365760" defTabSz="457200">
              <a:spcAft>
                <a:spcPts val="600"/>
              </a:spcAft>
              <a:buFont typeface="Arial" pitchFamily="34" charset="0"/>
              <a:buChar char="•"/>
            </a:pPr>
            <a:r>
              <a:rPr lang="en-US" sz="1400" dirty="0" smtClean="0">
                <a:solidFill>
                  <a:prstClr val="black"/>
                </a:solidFill>
                <a:latin typeface="Calibri" pitchFamily="34" charset="0"/>
                <a:cs typeface="Calibri" pitchFamily="34" charset="0"/>
              </a:rPr>
              <a:t>Interest in Purchasing an Auto</a:t>
            </a:r>
          </a:p>
        </p:txBody>
      </p:sp>
      <p:sp>
        <p:nvSpPr>
          <p:cNvPr id="4" name="Rectangle 3"/>
          <p:cNvSpPr/>
          <p:nvPr/>
        </p:nvSpPr>
        <p:spPr>
          <a:xfrm>
            <a:off x="990600" y="2108775"/>
            <a:ext cx="3468514" cy="338554"/>
          </a:xfrm>
          <a:prstGeom prst="rect">
            <a:avLst/>
          </a:prstGeom>
        </p:spPr>
        <p:txBody>
          <a:bodyPr wrap="none">
            <a:spAutoFit/>
          </a:bodyPr>
          <a:lstStyle/>
          <a:p>
            <a:pPr defTabSz="457200">
              <a:spcAft>
                <a:spcPts val="600"/>
              </a:spcAft>
            </a:pPr>
            <a:r>
              <a:rPr lang="en-US" sz="1600" b="1" dirty="0" smtClean="0">
                <a:solidFill>
                  <a:prstClr val="black"/>
                </a:solidFill>
                <a:latin typeface="Calibri" pitchFamily="34" charset="0"/>
                <a:cs typeface="Calibri" pitchFamily="34" charset="0"/>
              </a:rPr>
              <a:t>Consumer Interests and Demographics</a:t>
            </a:r>
            <a:endParaRPr lang="en-US" sz="16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199226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ubjectLineSlide.jpg"/>
          <p:cNvPicPr>
            <a:picLocks noChangeAspect="1"/>
          </p:cNvPicPr>
          <p:nvPr/>
        </p:nvPicPr>
        <p:blipFill>
          <a:blip r:embed="rId2"/>
          <a:stretch>
            <a:fillRect/>
          </a:stretch>
        </p:blipFill>
        <p:spPr>
          <a:xfrm>
            <a:off x="3186282" y="857077"/>
            <a:ext cx="5204530" cy="4197523"/>
          </a:xfrm>
          <a:prstGeom prst="rect">
            <a:avLst/>
          </a:prstGeom>
        </p:spPr>
      </p:pic>
      <p:pic>
        <p:nvPicPr>
          <p:cNvPr id="5" name="Picture 4" descr="SubjectLineSlide_bottom.jpg"/>
          <p:cNvPicPr>
            <a:picLocks noChangeAspect="1"/>
          </p:cNvPicPr>
          <p:nvPr/>
        </p:nvPicPr>
        <p:blipFill>
          <a:blip r:embed="rId3"/>
          <a:stretch>
            <a:fillRect/>
          </a:stretch>
        </p:blipFill>
        <p:spPr>
          <a:xfrm>
            <a:off x="3186282" y="5289377"/>
            <a:ext cx="5204185" cy="1395048"/>
          </a:xfrm>
          <a:prstGeom prst="rect">
            <a:avLst/>
          </a:prstGeom>
        </p:spPr>
      </p:pic>
      <p:cxnSp>
        <p:nvCxnSpPr>
          <p:cNvPr id="6" name="Straight Arrow Connector 5"/>
          <p:cNvCxnSpPr/>
          <p:nvPr/>
        </p:nvCxnSpPr>
        <p:spPr>
          <a:xfrm flipV="1">
            <a:off x="2012950" y="1727200"/>
            <a:ext cx="1397000" cy="628650"/>
          </a:xfrm>
          <a:prstGeom prst="straightConnector1">
            <a:avLst/>
          </a:prstGeom>
          <a:ln w="12700">
            <a:headEnd type="oval"/>
            <a:tailEnd type="stealth"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012950" y="1809750"/>
            <a:ext cx="2305050" cy="884782"/>
          </a:xfrm>
          <a:prstGeom prst="straightConnector1">
            <a:avLst/>
          </a:prstGeom>
          <a:ln w="12700">
            <a:headEnd type="oval"/>
            <a:tailEnd type="stealth"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012950" y="1574800"/>
            <a:ext cx="5238750" cy="1757166"/>
          </a:xfrm>
          <a:prstGeom prst="straightConnector1">
            <a:avLst/>
          </a:prstGeom>
          <a:ln w="12700">
            <a:headEnd type="oval"/>
            <a:tailEnd type="stealth"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12950" y="3638550"/>
            <a:ext cx="3689350" cy="2540000"/>
          </a:xfrm>
          <a:prstGeom prst="straightConnector1">
            <a:avLst/>
          </a:prstGeom>
          <a:ln w="12700">
            <a:headEnd type="oval"/>
            <a:tailEnd type="stealth" w="med"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63720" y="6224270"/>
            <a:ext cx="1015288" cy="184666"/>
          </a:xfrm>
          <a:prstGeom prst="rect">
            <a:avLst/>
          </a:prstGeom>
          <a:solidFill>
            <a:schemeClr val="bg1"/>
          </a:solidFill>
        </p:spPr>
        <p:txBody>
          <a:bodyPr wrap="none" lIns="0" tIns="0" rIns="0" bIns="0">
            <a:noAutofit/>
          </a:bodyPr>
          <a:lstStyle/>
          <a:p>
            <a:pPr algn="r"/>
            <a:r>
              <a:rPr lang="en-US" sz="550" dirty="0" err="1" smtClean="0">
                <a:latin typeface="Times New Roman"/>
                <a:cs typeface="Times New Roman"/>
              </a:rPr>
              <a:t>TheDailyPlanet.com</a:t>
            </a:r>
            <a:r>
              <a:rPr lang="en-US" sz="550" dirty="0" smtClean="0">
                <a:latin typeface="Times New Roman"/>
                <a:cs typeface="Times New Roman"/>
              </a:rPr>
              <a:t> </a:t>
            </a:r>
            <a:endParaRPr lang="en-US" sz="550" dirty="0">
              <a:latin typeface="Times New Roman"/>
              <a:cs typeface="Times New Roman"/>
            </a:endParaRPr>
          </a:p>
        </p:txBody>
      </p:sp>
      <p:sp>
        <p:nvSpPr>
          <p:cNvPr id="11" name="TextBox 10"/>
          <p:cNvSpPr txBox="1"/>
          <p:nvPr/>
        </p:nvSpPr>
        <p:spPr>
          <a:xfrm>
            <a:off x="3886200" y="6019800"/>
            <a:ext cx="3581401" cy="338554"/>
          </a:xfrm>
          <a:prstGeom prst="rect">
            <a:avLst/>
          </a:prstGeom>
          <a:solidFill>
            <a:schemeClr val="bg1"/>
          </a:solidFill>
        </p:spPr>
        <p:txBody>
          <a:bodyPr wrap="square" rtlCol="0">
            <a:spAutoFit/>
          </a:bodyPr>
          <a:lstStyle/>
          <a:p>
            <a:pPr algn="ctr"/>
            <a:r>
              <a:rPr lang="en-US" sz="800" dirty="0" smtClean="0">
                <a:latin typeface="Arial" pitchFamily="34" charset="0"/>
                <a:cs typeface="Arial" pitchFamily="34" charset="0"/>
              </a:rPr>
              <a:t>Click </a:t>
            </a:r>
            <a:r>
              <a:rPr lang="en-US" sz="800" b="1" u="sng" dirty="0" smtClean="0">
                <a:solidFill>
                  <a:schemeClr val="tx2">
                    <a:lumMod val="60000"/>
                    <a:lumOff val="40000"/>
                  </a:schemeClr>
                </a:solidFill>
                <a:latin typeface="Arial" pitchFamily="34" charset="0"/>
                <a:cs typeface="Arial" pitchFamily="34" charset="0"/>
              </a:rPr>
              <a:t>here</a:t>
            </a:r>
            <a:r>
              <a:rPr lang="en-US" sz="800" dirty="0" smtClean="0">
                <a:latin typeface="Arial" pitchFamily="34" charset="0"/>
                <a:cs typeface="Arial" pitchFamily="34" charset="0"/>
              </a:rPr>
              <a:t> to unsubscribe</a:t>
            </a:r>
          </a:p>
          <a:p>
            <a:pPr algn="ctr"/>
            <a:r>
              <a:rPr lang="en-US" sz="800" dirty="0" smtClean="0">
                <a:latin typeface="Arial" pitchFamily="34" charset="0"/>
                <a:cs typeface="Arial" pitchFamily="34" charset="0"/>
              </a:rPr>
              <a:t>Compliance Department – 118 S. Clinton, Suite 760, Chicago, IL 60661</a:t>
            </a:r>
            <a:endParaRPr lang="en-US" sz="800" dirty="0">
              <a:latin typeface="Arial" pitchFamily="34" charset="0"/>
              <a:cs typeface="Arial" pitchFamily="34" charset="0"/>
            </a:endParaRPr>
          </a:p>
        </p:txBody>
      </p:sp>
      <p:sp>
        <p:nvSpPr>
          <p:cNvPr id="13" name="Rectangle 12"/>
          <p:cNvSpPr/>
          <p:nvPr/>
        </p:nvSpPr>
        <p:spPr>
          <a:xfrm>
            <a:off x="204923" y="2165350"/>
            <a:ext cx="2382683" cy="1631216"/>
          </a:xfrm>
          <a:prstGeom prst="rect">
            <a:avLst/>
          </a:prstGeom>
        </p:spPr>
        <p:txBody>
          <a:bodyPr wrap="square">
            <a:spAutoFit/>
          </a:bodyPr>
          <a:lstStyle/>
          <a:p>
            <a:pPr marL="342900" indent="-342900">
              <a:spcAft>
                <a:spcPts val="600"/>
              </a:spcAft>
              <a:buAutoNum type="arabicPeriod"/>
            </a:pPr>
            <a:r>
              <a:rPr lang="en-US" sz="1600" dirty="0" smtClean="0">
                <a:latin typeface="Arial"/>
                <a:cs typeface="Arial"/>
              </a:rPr>
              <a:t>From Name</a:t>
            </a:r>
          </a:p>
          <a:p>
            <a:pPr marL="342900" indent="-342900">
              <a:spcAft>
                <a:spcPts val="600"/>
              </a:spcAft>
              <a:buAutoNum type="arabicPeriod"/>
            </a:pPr>
            <a:r>
              <a:rPr lang="en-US" sz="1600" dirty="0" smtClean="0">
                <a:latin typeface="Arial"/>
                <a:cs typeface="Arial"/>
              </a:rPr>
              <a:t>Subject Line</a:t>
            </a:r>
          </a:p>
          <a:p>
            <a:pPr marL="342900" indent="-342900">
              <a:spcAft>
                <a:spcPts val="600"/>
              </a:spcAft>
              <a:buAutoNum type="arabicPeriod"/>
            </a:pPr>
            <a:r>
              <a:rPr lang="en-US" sz="1600" dirty="0" smtClean="0">
                <a:latin typeface="Arial"/>
                <a:cs typeface="Arial"/>
              </a:rPr>
              <a:t>From Address</a:t>
            </a:r>
          </a:p>
          <a:p>
            <a:pPr marL="342900" indent="-342900">
              <a:spcAft>
                <a:spcPts val="600"/>
              </a:spcAft>
              <a:buAutoNum type="arabicPeriod"/>
            </a:pPr>
            <a:r>
              <a:rPr lang="en-US" sz="1600" dirty="0" smtClean="0">
                <a:latin typeface="Arial"/>
                <a:cs typeface="Arial"/>
              </a:rPr>
              <a:t>Preview Text</a:t>
            </a:r>
          </a:p>
          <a:p>
            <a:pPr marL="342900" indent="-342900">
              <a:spcAft>
                <a:spcPts val="600"/>
              </a:spcAft>
              <a:buAutoNum type="arabicPeriod"/>
            </a:pPr>
            <a:r>
              <a:rPr lang="en-US" sz="1600" dirty="0" smtClean="0">
                <a:latin typeface="Arial"/>
                <a:cs typeface="Arial"/>
              </a:rPr>
              <a:t>Unsubscribe</a:t>
            </a:r>
          </a:p>
        </p:txBody>
      </p:sp>
      <p:sp>
        <p:nvSpPr>
          <p:cNvPr id="14" name="TextBox 13"/>
          <p:cNvSpPr txBox="1"/>
          <p:nvPr/>
        </p:nvSpPr>
        <p:spPr>
          <a:xfrm>
            <a:off x="204923" y="1419550"/>
            <a:ext cx="2843082" cy="646331"/>
          </a:xfrm>
          <a:prstGeom prst="rect">
            <a:avLst/>
          </a:prstGeom>
          <a:noFill/>
        </p:spPr>
        <p:txBody>
          <a:bodyPr wrap="square" rtlCol="0">
            <a:spAutoFit/>
          </a:bodyPr>
          <a:lstStyle/>
          <a:p>
            <a:r>
              <a:rPr lang="en-US" cap="all" dirty="0" smtClean="0">
                <a:latin typeface="Arial Black"/>
                <a:cs typeface="Arial Black"/>
              </a:rPr>
              <a:t>EMAIL AD COMPONENTS</a:t>
            </a:r>
          </a:p>
        </p:txBody>
      </p:sp>
      <p:sp>
        <p:nvSpPr>
          <p:cNvPr id="15" name="TextBox 14"/>
          <p:cNvSpPr txBox="1"/>
          <p:nvPr/>
        </p:nvSpPr>
        <p:spPr>
          <a:xfrm>
            <a:off x="2209800" y="315289"/>
            <a:ext cx="6556988" cy="461665"/>
          </a:xfrm>
          <a:prstGeom prst="rect">
            <a:avLst/>
          </a:prstGeom>
          <a:noFill/>
        </p:spPr>
        <p:txBody>
          <a:bodyPr wrap="none" rtlCol="0">
            <a:spAutoFit/>
          </a:bodyPr>
          <a:lstStyle/>
          <a:p>
            <a:r>
              <a:rPr lang="en-US" sz="24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COMPONETS OF THE E-MARKETING DEPLOYMENT</a:t>
            </a:r>
          </a:p>
        </p:txBody>
      </p:sp>
    </p:spTree>
    <p:extLst>
      <p:ext uri="{BB962C8B-B14F-4D97-AF65-F5344CB8AC3E}">
        <p14:creationId xmlns:p14="http://schemas.microsoft.com/office/powerpoint/2010/main" val="192346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579-1-FullBl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72" y="1209163"/>
            <a:ext cx="3759361" cy="4800600"/>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607482844"/>
              </p:ext>
            </p:extLst>
          </p:nvPr>
        </p:nvGraphicFramePr>
        <p:xfrm>
          <a:off x="4215378" y="1285363"/>
          <a:ext cx="4666370" cy="3236245"/>
        </p:xfrm>
        <a:graphic>
          <a:graphicData uri="http://schemas.openxmlformats.org/drawingml/2006/table">
            <a:tbl>
              <a:tblPr>
                <a:effectLst>
                  <a:innerShdw blurRad="63500" dist="50800" dir="8100000">
                    <a:srgbClr val="000000">
                      <a:alpha val="50000"/>
                    </a:srgbClr>
                  </a:innerShdw>
                </a:effectLst>
              </a:tblPr>
              <a:tblGrid>
                <a:gridCol w="3861822"/>
                <a:gridCol w="804548"/>
              </a:tblGrid>
              <a:tr h="218826">
                <a:tc gridSpan="2">
                  <a:txBody>
                    <a:bodyPr/>
                    <a:lstStyle/>
                    <a:p>
                      <a:pPr algn="ctr" fontAlgn="b"/>
                      <a:r>
                        <a:rPr lang="en-US" sz="850" b="0" i="0" u="none" strike="noStrike" cap="all" dirty="0" smtClean="0">
                          <a:solidFill>
                            <a:srgbClr val="000000"/>
                          </a:solidFill>
                          <a:latin typeface="Arial Black"/>
                          <a:cs typeface="Arial Black"/>
                        </a:rPr>
                        <a:t>Report &amp; Measure Clicks by Specific Link</a:t>
                      </a:r>
                      <a:endParaRPr lang="en-US" sz="850" b="0" i="0" u="none" strike="noStrike" cap="all" dirty="0">
                        <a:solidFill>
                          <a:srgbClr val="000000"/>
                        </a:solidFill>
                        <a:latin typeface="Arial Black"/>
                        <a:cs typeface="Arial Black"/>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tr>
              <a:tr h="171450">
                <a:tc>
                  <a:txBody>
                    <a:bodyPr/>
                    <a:lstStyle/>
                    <a:p>
                      <a:pPr algn="r" fontAlgn="b"/>
                      <a:r>
                        <a:rPr lang="en-US" sz="850" b="0" i="0" u="none" strike="noStrike" dirty="0" smtClean="0">
                          <a:solidFill>
                            <a:srgbClr val="000000"/>
                          </a:solidFill>
                          <a:latin typeface="Arial"/>
                          <a:cs typeface="Arial"/>
                        </a:rPr>
                        <a:t>Blog Text Link </a:t>
                      </a:r>
                      <a:r>
                        <a:rPr lang="en-US" sz="850" b="0" i="0" u="none" strike="noStrike" baseline="0" dirty="0" smtClean="0">
                          <a:solidFill>
                            <a:srgbClr val="000000"/>
                          </a:solidFill>
                          <a:latin typeface="Arial"/>
                          <a:cs typeface="Arial"/>
                        </a:rPr>
                        <a:t>– Link to Blog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8</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Contact Us Text</a:t>
                      </a:r>
                      <a:r>
                        <a:rPr lang="en-US" sz="850" b="0" i="0" u="none" strike="noStrike" baseline="0" dirty="0" smtClean="0">
                          <a:solidFill>
                            <a:srgbClr val="000000"/>
                          </a:solidFill>
                          <a:latin typeface="Arial"/>
                          <a:cs typeface="Arial"/>
                        </a:rPr>
                        <a:t> Link – Link to Contact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28</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Company</a:t>
                      </a:r>
                      <a:r>
                        <a:rPr lang="en-US" sz="850" b="0" i="0" u="none" strike="noStrike" baseline="0" dirty="0" smtClean="0">
                          <a:solidFill>
                            <a:srgbClr val="000000"/>
                          </a:solidFill>
                          <a:latin typeface="Arial"/>
                          <a:cs typeface="Arial"/>
                        </a:rPr>
                        <a:t> Logo – Link to Main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47</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Change Moments</a:t>
                      </a:r>
                      <a:r>
                        <a:rPr lang="en-US" sz="850" b="0" i="0" u="none" strike="noStrike" baseline="0" dirty="0" smtClean="0">
                          <a:solidFill>
                            <a:srgbClr val="000000"/>
                          </a:solidFill>
                          <a:latin typeface="Arial"/>
                          <a:cs typeface="Arial"/>
                        </a:rPr>
                        <a:t> </a:t>
                      </a:r>
                      <a:r>
                        <a:rPr lang="en-US" sz="850" b="0" i="0" u="none" strike="noStrike" dirty="0" smtClean="0">
                          <a:solidFill>
                            <a:srgbClr val="000000"/>
                          </a:solidFill>
                          <a:latin typeface="Arial"/>
                          <a:cs typeface="Arial"/>
                        </a:rPr>
                        <a:t>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127</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Traditional Services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14</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Specialized Services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46</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Industries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13</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Our Firm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84</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Tools and Apps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11</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Navigation</a:t>
                      </a:r>
                      <a:r>
                        <a:rPr lang="en-US" sz="850" b="0" i="0" u="none" strike="noStrike" baseline="0" dirty="0" smtClean="0">
                          <a:solidFill>
                            <a:srgbClr val="000000"/>
                          </a:solidFill>
                          <a:latin typeface="Arial"/>
                          <a:cs typeface="Arial"/>
                        </a:rPr>
                        <a:t> Bar </a:t>
                      </a:r>
                      <a:r>
                        <a:rPr lang="en-US" sz="850" b="0" i="0" u="none" strike="noStrike" dirty="0" smtClean="0">
                          <a:solidFill>
                            <a:srgbClr val="000000"/>
                          </a:solidFill>
                          <a:latin typeface="Arial"/>
                          <a:cs typeface="Arial"/>
                        </a:rPr>
                        <a:t>– Link to Articles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86</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50" b="0" i="0" u="none" strike="noStrike" dirty="0" smtClean="0">
                          <a:solidFill>
                            <a:srgbClr val="000000"/>
                          </a:solidFill>
                          <a:latin typeface="Arial"/>
                          <a:cs typeface="Arial"/>
                        </a:rPr>
                        <a:t>Image, Download Text Link &amp; Download Button – Link to PDF Page</a:t>
                      </a: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195</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50" b="0" i="0" u="none" strike="noStrike" dirty="0" smtClean="0">
                          <a:solidFill>
                            <a:srgbClr val="000000"/>
                          </a:solidFill>
                          <a:latin typeface="Arial"/>
                          <a:cs typeface="Arial"/>
                        </a:rPr>
                        <a:t>Image – Link to PDF Page</a:t>
                      </a: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14</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Learn More Text Link</a:t>
                      </a:r>
                      <a:r>
                        <a:rPr lang="en-US" sz="850" b="0" i="0" u="none" strike="noStrike" baseline="0" dirty="0" smtClean="0">
                          <a:solidFill>
                            <a:srgbClr val="000000"/>
                          </a:solidFill>
                          <a:latin typeface="Arial"/>
                          <a:cs typeface="Arial"/>
                        </a:rPr>
                        <a:t> – Link to Main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59</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Company Name Text Link </a:t>
                      </a:r>
                      <a:r>
                        <a:rPr lang="en-US" sz="850" b="0" i="0" u="none" strike="noStrike" baseline="0" dirty="0" smtClean="0">
                          <a:solidFill>
                            <a:srgbClr val="000000"/>
                          </a:solidFill>
                          <a:latin typeface="Arial"/>
                          <a:cs typeface="Arial"/>
                        </a:rPr>
                        <a:t>– Link to Main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7</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Website Text Link </a:t>
                      </a:r>
                      <a:r>
                        <a:rPr lang="en-US" sz="850" b="0" i="0" u="none" strike="noStrike" baseline="0" dirty="0" smtClean="0">
                          <a:solidFill>
                            <a:srgbClr val="000000"/>
                          </a:solidFill>
                          <a:latin typeface="Arial"/>
                          <a:cs typeface="Arial"/>
                        </a:rPr>
                        <a:t>– Link to Main Page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15</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1450">
                <a:tc>
                  <a:txBody>
                    <a:bodyPr/>
                    <a:lstStyle/>
                    <a:p>
                      <a:pPr algn="r" fontAlgn="b"/>
                      <a:r>
                        <a:rPr lang="en-US" sz="850" b="0" i="0" u="none" strike="noStrike" dirty="0" smtClean="0">
                          <a:solidFill>
                            <a:srgbClr val="000000"/>
                          </a:solidFill>
                          <a:latin typeface="Arial"/>
                          <a:cs typeface="Arial"/>
                        </a:rPr>
                        <a:t>Unsubscribe</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850" b="0" i="0" u="none" strike="noStrike" dirty="0" smtClean="0">
                          <a:solidFill>
                            <a:srgbClr val="000000"/>
                          </a:solidFill>
                          <a:latin typeface="Arial"/>
                          <a:cs typeface="Arial"/>
                        </a:rPr>
                        <a:t>10</a:t>
                      </a:r>
                      <a:endParaRPr lang="en-US" sz="850" b="0" i="0" u="none" strike="noStrike" dirty="0">
                        <a:solidFill>
                          <a:srgbClr val="000000"/>
                        </a:solidFill>
                        <a:latin typeface="Arial"/>
                        <a:cs typeface="Arial"/>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4219">
                <a:tc>
                  <a:txBody>
                    <a:bodyPr/>
                    <a:lstStyle/>
                    <a:p>
                      <a:pPr algn="r" fontAlgn="b"/>
                      <a:r>
                        <a:rPr lang="en-US" sz="850" b="0" i="0" u="none" strike="noStrike" dirty="0">
                          <a:solidFill>
                            <a:srgbClr val="000000"/>
                          </a:solidFill>
                          <a:latin typeface="Arial Black"/>
                          <a:cs typeface="Arial Black"/>
                        </a:rPr>
                        <a:t>TOTAL</a:t>
                      </a: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r" fontAlgn="b"/>
                      <a:r>
                        <a:rPr lang="en-US" sz="850" b="0" i="0" u="none" strike="noStrike" dirty="0" smtClean="0">
                          <a:solidFill>
                            <a:srgbClr val="000000"/>
                          </a:solidFill>
                          <a:latin typeface="Arial Black"/>
                          <a:cs typeface="Arial Black"/>
                        </a:rPr>
                        <a:t>764</a:t>
                      </a:r>
                      <a:endParaRPr lang="en-US" sz="850" b="0" i="0" u="none" strike="noStrike" dirty="0">
                        <a:solidFill>
                          <a:srgbClr val="000000"/>
                        </a:solidFill>
                        <a:latin typeface="Arial Black"/>
                        <a:cs typeface="Arial Black"/>
                      </a:endParaRPr>
                    </a:p>
                  </a:txBody>
                  <a:tcPr marL="1054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sp>
        <p:nvSpPr>
          <p:cNvPr id="156" name="Left Bracket 155"/>
          <p:cNvSpPr/>
          <p:nvPr/>
        </p:nvSpPr>
        <p:spPr>
          <a:xfrm>
            <a:off x="4724400" y="1590163"/>
            <a:ext cx="76200" cy="228600"/>
          </a:xfrm>
          <a:prstGeom prst="leftBracket">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sp>
      <p:sp>
        <p:nvSpPr>
          <p:cNvPr id="159" name="Left Bracket 158"/>
          <p:cNvSpPr/>
          <p:nvPr/>
        </p:nvSpPr>
        <p:spPr>
          <a:xfrm rot="5400000" flipH="1">
            <a:off x="2247899" y="637662"/>
            <a:ext cx="76202" cy="2895599"/>
          </a:xfrm>
          <a:prstGeom prst="leftBracket">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sp>
      <p:graphicFrame>
        <p:nvGraphicFramePr>
          <p:cNvPr id="26" name="Table 25"/>
          <p:cNvGraphicFramePr>
            <a:graphicFrameLocks noGrp="1"/>
          </p:cNvGraphicFramePr>
          <p:nvPr>
            <p:extLst>
              <p:ext uri="{D42A27DB-BD31-4B8C-83A1-F6EECF244321}">
                <p14:modId xmlns:p14="http://schemas.microsoft.com/office/powerpoint/2010/main" val="355672232"/>
              </p:ext>
            </p:extLst>
          </p:nvPr>
        </p:nvGraphicFramePr>
        <p:xfrm>
          <a:off x="282473" y="685800"/>
          <a:ext cx="8599275" cy="370963"/>
        </p:xfrm>
        <a:graphic>
          <a:graphicData uri="http://schemas.openxmlformats.org/drawingml/2006/table">
            <a:tbl>
              <a:tblPr>
                <a:effectLst>
                  <a:innerShdw blurRad="63500" dist="50800" dir="8100000">
                    <a:srgbClr val="000000">
                      <a:alpha val="50000"/>
                    </a:srgbClr>
                  </a:innerShdw>
                </a:effectLst>
              </a:tblPr>
              <a:tblGrid>
                <a:gridCol w="1383620"/>
                <a:gridCol w="952169"/>
                <a:gridCol w="952169"/>
                <a:gridCol w="952169"/>
                <a:gridCol w="952169"/>
                <a:gridCol w="1100945"/>
                <a:gridCol w="1353865"/>
                <a:gridCol w="952169"/>
              </a:tblGrid>
              <a:tr h="189645">
                <a:tc>
                  <a:txBody>
                    <a:bodyPr/>
                    <a:lstStyle/>
                    <a:p>
                      <a:pPr algn="ctr" fontAlgn="b"/>
                      <a:r>
                        <a:rPr lang="en-US" sz="800" b="0" i="0" u="none" strike="noStrike" dirty="0">
                          <a:solidFill>
                            <a:srgbClr val="000000"/>
                          </a:solidFill>
                          <a:latin typeface="Arial Black"/>
                          <a:cs typeface="Arial Black"/>
                        </a:rPr>
                        <a:t>Deployment Date</a:t>
                      </a:r>
                    </a:p>
                  </a:txBody>
                  <a:tcPr marL="10547" marR="10547" marT="0" marB="0" anchor="ctr">
                    <a:lnL w="571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Delivered</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 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Clicks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 Clicks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Clicks-to-Opens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800" b="0" i="0" u="none" strike="noStrike" dirty="0">
                          <a:solidFill>
                            <a:srgbClr val="000000"/>
                          </a:solidFill>
                          <a:latin typeface="Arial Black"/>
                          <a:cs typeface="Arial Black"/>
                        </a:rPr>
                        <a:t>Unsubscribes</a:t>
                      </a:r>
                    </a:p>
                  </a:txBody>
                  <a:tcPr marL="10547" marR="10547" marT="0" marB="0"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81318">
                <a:tc>
                  <a:txBody>
                    <a:bodyPr/>
                    <a:lstStyle/>
                    <a:p>
                      <a:pPr algn="ctr" fontAlgn="b"/>
                      <a:r>
                        <a:rPr lang="en-US" sz="800" b="0" i="0" u="none" strike="noStrike" dirty="0" smtClean="0">
                          <a:solidFill>
                            <a:srgbClr val="000000"/>
                          </a:solidFill>
                          <a:latin typeface="Arial"/>
                          <a:cs typeface="Arial"/>
                        </a:rPr>
                        <a:t>1/31/13</a:t>
                      </a:r>
                      <a:endParaRPr lang="en-US" sz="800" b="0" i="0" u="none" strike="noStrike" dirty="0">
                        <a:solidFill>
                          <a:srgbClr val="000000"/>
                        </a:solidFill>
                        <a:latin typeface="Arial"/>
                        <a:cs typeface="Arial"/>
                      </a:endParaRPr>
                    </a:p>
                  </a:txBody>
                  <a:tcPr marL="10547" marR="10547" marT="0" marB="0" anchor="ctr">
                    <a:lnL w="571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46,837</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4,193</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8.95%</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764</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1.63%</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18.22%</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800" b="0" i="0" u="none" strike="noStrike" dirty="0" smtClean="0">
                          <a:solidFill>
                            <a:srgbClr val="000000"/>
                          </a:solidFill>
                          <a:latin typeface="Arial"/>
                          <a:cs typeface="Arial"/>
                        </a:rPr>
                        <a:t>10</a:t>
                      </a:r>
                      <a:endParaRPr lang="en-US" sz="800" b="0"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9" name="TextBox 28"/>
          <p:cNvSpPr txBox="1"/>
          <p:nvPr/>
        </p:nvSpPr>
        <p:spPr>
          <a:xfrm>
            <a:off x="4191000" y="4638163"/>
            <a:ext cx="4800600" cy="1692771"/>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300" b="1" dirty="0" smtClean="0">
                <a:solidFill>
                  <a:srgbClr val="000000"/>
                </a:solidFill>
                <a:latin typeface="Arial"/>
                <a:cs typeface="Arial"/>
              </a:rPr>
              <a:t>VERTICAL: </a:t>
            </a:r>
            <a:r>
              <a:rPr lang="en-US" sz="1300" dirty="0" smtClean="0">
                <a:solidFill>
                  <a:srgbClr val="000000"/>
                </a:solidFill>
                <a:latin typeface="Arial"/>
                <a:cs typeface="Arial"/>
              </a:rPr>
              <a:t>Banking and Financial Services</a:t>
            </a:r>
          </a:p>
          <a:p>
            <a:endParaRPr lang="en-US" sz="1300" dirty="0">
              <a:solidFill>
                <a:srgbClr val="000000"/>
              </a:solidFill>
              <a:latin typeface="Arial"/>
              <a:cs typeface="Arial"/>
            </a:endParaRPr>
          </a:p>
          <a:p>
            <a:r>
              <a:rPr lang="en-US" sz="1300" b="1" dirty="0" smtClean="0">
                <a:solidFill>
                  <a:srgbClr val="000000"/>
                </a:solidFill>
                <a:latin typeface="Arial"/>
                <a:cs typeface="Arial"/>
              </a:rPr>
              <a:t>OBJECTIVE: </a:t>
            </a:r>
            <a:r>
              <a:rPr lang="en-US" sz="1300" dirty="0" smtClean="0">
                <a:solidFill>
                  <a:srgbClr val="000000"/>
                </a:solidFill>
                <a:latin typeface="Arial"/>
                <a:cs typeface="Arial"/>
              </a:rPr>
              <a:t>Brand Awareness and Lead Generation</a:t>
            </a:r>
          </a:p>
          <a:p>
            <a:endParaRPr lang="en-US" sz="1300" dirty="0">
              <a:solidFill>
                <a:srgbClr val="000000"/>
              </a:solidFill>
              <a:latin typeface="Arial"/>
              <a:cs typeface="Arial"/>
            </a:endParaRPr>
          </a:p>
          <a:p>
            <a:r>
              <a:rPr lang="en-US" sz="1300" b="1" dirty="0" smtClean="0">
                <a:solidFill>
                  <a:srgbClr val="000000"/>
                </a:solidFill>
                <a:latin typeface="Arial"/>
                <a:cs typeface="Arial"/>
              </a:rPr>
              <a:t>TARGETING: </a:t>
            </a:r>
            <a:r>
              <a:rPr lang="en-US" sz="1300" dirty="0" smtClean="0">
                <a:solidFill>
                  <a:srgbClr val="000000"/>
                </a:solidFill>
                <a:latin typeface="Arial"/>
                <a:cs typeface="Arial"/>
              </a:rPr>
              <a:t>Business Owners, C-Level Executives, Controllers within a 20 mile radius around location zip </a:t>
            </a:r>
          </a:p>
          <a:p>
            <a:endParaRPr lang="en-US" sz="1300" dirty="0">
              <a:solidFill>
                <a:srgbClr val="000000"/>
              </a:solidFill>
              <a:latin typeface="Arial"/>
              <a:cs typeface="Arial"/>
            </a:endParaRPr>
          </a:p>
          <a:p>
            <a:r>
              <a:rPr lang="en-US" sz="1300" i="1" dirty="0" smtClean="0">
                <a:solidFill>
                  <a:srgbClr val="000000"/>
                </a:solidFill>
                <a:latin typeface="Arial"/>
                <a:cs typeface="Arial"/>
              </a:rPr>
              <a:t>Subject</a:t>
            </a:r>
            <a:r>
              <a:rPr lang="en-US" sz="1300" b="1" dirty="0" smtClean="0">
                <a:solidFill>
                  <a:srgbClr val="000000"/>
                </a:solidFill>
                <a:latin typeface="Arial"/>
                <a:cs typeface="Arial"/>
              </a:rPr>
              <a:t>: </a:t>
            </a:r>
            <a:r>
              <a:rPr lang="en-US" sz="1300" dirty="0">
                <a:solidFill>
                  <a:srgbClr val="000000"/>
                </a:solidFill>
                <a:latin typeface="Arial"/>
                <a:cs typeface="Arial"/>
              </a:rPr>
              <a:t>18 Ways to Cut Your Taxes</a:t>
            </a:r>
          </a:p>
        </p:txBody>
      </p:sp>
      <p:sp>
        <p:nvSpPr>
          <p:cNvPr id="52" name="Left Bracket 51"/>
          <p:cNvSpPr/>
          <p:nvPr/>
        </p:nvSpPr>
        <p:spPr>
          <a:xfrm>
            <a:off x="4724400" y="2123563"/>
            <a:ext cx="76200" cy="1066800"/>
          </a:xfrm>
          <a:prstGeom prst="leftBracket">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sp>
      <p:sp>
        <p:nvSpPr>
          <p:cNvPr id="28" name="Left Bracket 27"/>
          <p:cNvSpPr/>
          <p:nvPr/>
        </p:nvSpPr>
        <p:spPr>
          <a:xfrm rot="5400000" flipH="1">
            <a:off x="2971800" y="1285363"/>
            <a:ext cx="76200" cy="381000"/>
          </a:xfrm>
          <a:prstGeom prst="leftBracket">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sp>
      <p:cxnSp>
        <p:nvCxnSpPr>
          <p:cNvPr id="30" name="Straight Arrow Connector 29"/>
          <p:cNvCxnSpPr/>
          <p:nvPr/>
        </p:nvCxnSpPr>
        <p:spPr>
          <a:xfrm>
            <a:off x="1295400" y="1590163"/>
            <a:ext cx="3352800" cy="3810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048000" y="1513963"/>
            <a:ext cx="1600200" cy="1524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581400" y="2123563"/>
            <a:ext cx="1066800" cy="3048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sp>
        <p:nvSpPr>
          <p:cNvPr id="43" name="Left Bracket 42"/>
          <p:cNvSpPr/>
          <p:nvPr/>
        </p:nvSpPr>
        <p:spPr>
          <a:xfrm flipH="1">
            <a:off x="3657600" y="2275963"/>
            <a:ext cx="76200" cy="1295400"/>
          </a:xfrm>
          <a:prstGeom prst="leftBracket">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sp>
      <p:cxnSp>
        <p:nvCxnSpPr>
          <p:cNvPr id="44" name="Straight Arrow Connector 43"/>
          <p:cNvCxnSpPr/>
          <p:nvPr/>
        </p:nvCxnSpPr>
        <p:spPr>
          <a:xfrm>
            <a:off x="3733800" y="3266563"/>
            <a:ext cx="914400" cy="762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3352800" y="3495163"/>
            <a:ext cx="1295400" cy="5334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524000" y="3647563"/>
            <a:ext cx="3124200" cy="16002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2133600" y="3799963"/>
            <a:ext cx="2514600" cy="17526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2819400" y="3952363"/>
            <a:ext cx="1828800" cy="1828800"/>
          </a:xfrm>
          <a:prstGeom prst="straightConnector1">
            <a:avLst/>
          </a:prstGeom>
          <a:ln w="12700">
            <a:solidFill>
              <a:schemeClr val="accent6"/>
            </a:solidFill>
            <a:headEnd type="oval"/>
            <a:tailEnd type="stealth" w="med"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051482" y="152400"/>
            <a:ext cx="6889644" cy="523220"/>
          </a:xfrm>
          <a:prstGeom prst="rect">
            <a:avLst/>
          </a:prstGeom>
          <a:noFill/>
        </p:spPr>
        <p:txBody>
          <a:bodyPr wrap="square" rtlCol="0">
            <a:spAutoFit/>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COMPREHENSIVE  </a:t>
            </a: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BACK-END REPORTING</a:t>
            </a:r>
          </a:p>
        </p:txBody>
      </p:sp>
    </p:spTree>
    <p:extLst>
      <p:ext uri="{BB962C8B-B14F-4D97-AF65-F5344CB8AC3E}">
        <p14:creationId xmlns:p14="http://schemas.microsoft.com/office/powerpoint/2010/main" val="357346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00631" y="1600200"/>
            <a:ext cx="5716066" cy="2554545"/>
          </a:xfrm>
          <a:prstGeom prst="rect">
            <a:avLst/>
          </a:prstGeom>
        </p:spPr>
        <p:txBody>
          <a:bodyPr wrap="square">
            <a:spAutoFit/>
          </a:bodyPr>
          <a:lstStyle/>
          <a:p>
            <a:pPr marL="285750" indent="-285750">
              <a:buFont typeface="Arial" pitchFamily="34" charset="0"/>
              <a:buChar char="•"/>
            </a:pPr>
            <a:r>
              <a:rPr lang="en-US" sz="1600" b="1" dirty="0" smtClean="0">
                <a:latin typeface="Calibri" pitchFamily="34" charset="0"/>
                <a:cs typeface="Calibri" pitchFamily="34" charset="0"/>
              </a:rPr>
              <a:t>Open </a:t>
            </a:r>
            <a:r>
              <a:rPr lang="en-US" sz="1600" b="1" dirty="0">
                <a:latin typeface="Calibri" pitchFamily="34" charset="0"/>
                <a:cs typeface="Calibri" pitchFamily="34" charset="0"/>
              </a:rPr>
              <a:t>rates average from 7% to 9</a:t>
            </a:r>
            <a:r>
              <a:rPr lang="en-US" sz="1600" b="1" dirty="0" smtClean="0">
                <a:latin typeface="Calibri" pitchFamily="34" charset="0"/>
                <a:cs typeface="Calibri" pitchFamily="34" charset="0"/>
              </a:rPr>
              <a:t>%.  </a:t>
            </a:r>
          </a:p>
          <a:p>
            <a:pPr marL="285750" indent="-285750">
              <a:buFont typeface="Arial" pitchFamily="34" charset="0"/>
              <a:buChar char="•"/>
            </a:pPr>
            <a:endParaRPr lang="en-US" sz="1600" b="1" dirty="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The </a:t>
            </a:r>
            <a:r>
              <a:rPr lang="en-US" sz="1600" b="1" dirty="0">
                <a:latin typeface="Calibri" pitchFamily="34" charset="0"/>
                <a:cs typeface="Calibri" pitchFamily="34" charset="0"/>
              </a:rPr>
              <a:t>national average for opens on prospecting email is 3%. </a:t>
            </a:r>
          </a:p>
          <a:p>
            <a:pPr marL="285750" indent="-285750">
              <a:buFont typeface="Arial" pitchFamily="34" charset="0"/>
              <a:buChar char="•"/>
            </a:pPr>
            <a:endParaRPr lang="en-US" sz="1600" dirty="0" smtClean="0">
              <a:latin typeface="Calibri" pitchFamily="34" charset="0"/>
              <a:cs typeface="Calibri" pitchFamily="34" charset="0"/>
            </a:endParaRPr>
          </a:p>
          <a:p>
            <a:pPr marL="285750" indent="-285750">
              <a:buFont typeface="Arial" pitchFamily="34" charset="0"/>
              <a:buChar char="•"/>
            </a:pPr>
            <a:r>
              <a:rPr lang="en-US" sz="1600" dirty="0" smtClean="0">
                <a:latin typeface="Calibri" pitchFamily="34" charset="0"/>
                <a:cs typeface="Calibri" pitchFamily="34" charset="0"/>
              </a:rPr>
              <a:t>Advertiser repeat rate is over 80%.</a:t>
            </a:r>
          </a:p>
          <a:p>
            <a:pPr marL="285750" indent="-285750">
              <a:buFont typeface="Arial" pitchFamily="34" charset="0"/>
              <a:buChar char="•"/>
            </a:pPr>
            <a:endParaRPr lang="en-US" sz="1600" dirty="0" smtClean="0">
              <a:latin typeface="Calibri" pitchFamily="34" charset="0"/>
              <a:cs typeface="Calibri" pitchFamily="34" charset="0"/>
            </a:endParaRPr>
          </a:p>
          <a:p>
            <a:pPr marL="285750" indent="-285750">
              <a:buFont typeface="Arial" pitchFamily="34" charset="0"/>
              <a:buChar char="•"/>
            </a:pPr>
            <a:r>
              <a:rPr lang="en-US" sz="1600" dirty="0" smtClean="0">
                <a:latin typeface="Calibri" pitchFamily="34" charset="0"/>
                <a:cs typeface="Calibri" pitchFamily="34" charset="0"/>
              </a:rPr>
              <a:t>Real-time tracking provides internal QC checks throughout  deployment and guarantees timely delivery.</a:t>
            </a:r>
          </a:p>
          <a:p>
            <a:endParaRPr lang="en-US" sz="1600" dirty="0">
              <a:latin typeface="Calibri" pitchFamily="34" charset="0"/>
              <a:cs typeface="Calibri" pitchFamily="34" charset="0"/>
            </a:endParaRPr>
          </a:p>
          <a:p>
            <a:endParaRPr lang="en-US" sz="1600" dirty="0" smtClean="0">
              <a:latin typeface="Calibri" pitchFamily="34" charset="0"/>
              <a:cs typeface="Calibri" pitchFamily="34" charset="0"/>
            </a:endParaRPr>
          </a:p>
        </p:txBody>
      </p:sp>
      <p:sp>
        <p:nvSpPr>
          <p:cNvPr id="20" name="TextBox 19"/>
          <p:cNvSpPr txBox="1"/>
          <p:nvPr/>
        </p:nvSpPr>
        <p:spPr>
          <a:xfrm>
            <a:off x="2438400" y="358629"/>
            <a:ext cx="5562600" cy="523220"/>
          </a:xfrm>
          <a:prstGeom prst="rect">
            <a:avLst/>
          </a:prstGeom>
          <a:noFill/>
        </p:spPr>
        <p:txBody>
          <a:bodyPr wrap="square" rtlCol="0">
            <a:spAutoFit/>
          </a:bodyPr>
          <a:lstStyle/>
          <a:p>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HOW WE MEASURE </a:t>
            </a: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PERFORMANCE</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84172313"/>
              </p:ext>
            </p:extLst>
          </p:nvPr>
        </p:nvGraphicFramePr>
        <p:xfrm>
          <a:off x="146537" y="3940314"/>
          <a:ext cx="8853215" cy="838200"/>
        </p:xfrm>
        <a:graphic>
          <a:graphicData uri="http://schemas.openxmlformats.org/drawingml/2006/table">
            <a:tbl>
              <a:tblPr>
                <a:effectLst>
                  <a:innerShdw blurRad="63500" dist="50800" dir="8100000">
                    <a:srgbClr val="000000">
                      <a:alpha val="50000"/>
                    </a:srgbClr>
                  </a:innerShdw>
                </a:effectLst>
              </a:tblPr>
              <a:tblGrid>
                <a:gridCol w="1424479"/>
                <a:gridCol w="980287"/>
                <a:gridCol w="980287"/>
                <a:gridCol w="980287"/>
                <a:gridCol w="980287"/>
                <a:gridCol w="1133456"/>
                <a:gridCol w="1393845"/>
                <a:gridCol w="980287"/>
              </a:tblGrid>
              <a:tr h="428508">
                <a:tc>
                  <a:txBody>
                    <a:bodyPr/>
                    <a:lstStyle/>
                    <a:p>
                      <a:pPr algn="ctr" fontAlgn="b"/>
                      <a:r>
                        <a:rPr lang="en-US" sz="900" b="0" i="0" u="none" strike="noStrike" dirty="0">
                          <a:solidFill>
                            <a:srgbClr val="000000"/>
                          </a:solidFill>
                          <a:latin typeface="Arial Black"/>
                          <a:cs typeface="Arial Black"/>
                        </a:rPr>
                        <a:t>Deployment Date</a:t>
                      </a:r>
                    </a:p>
                  </a:txBody>
                  <a:tcPr marL="10547" marR="10547" marT="0" marB="0" anchor="ctr">
                    <a:lnL w="571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Delivered</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 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Clicks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 Clicks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Clicks-to-Opens</a:t>
                      </a: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sz="900" b="0" i="0" u="none" strike="noStrike" dirty="0">
                          <a:solidFill>
                            <a:srgbClr val="000000"/>
                          </a:solidFill>
                          <a:latin typeface="Arial Black"/>
                          <a:cs typeface="Arial Black"/>
                        </a:rPr>
                        <a:t>Unsubscribes</a:t>
                      </a:r>
                    </a:p>
                  </a:txBody>
                  <a:tcPr marL="10547" marR="10547" marT="0" marB="0"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09692">
                <a:tc>
                  <a:txBody>
                    <a:bodyPr/>
                    <a:lstStyle/>
                    <a:p>
                      <a:pPr algn="ctr" fontAlgn="b"/>
                      <a:r>
                        <a:rPr lang="en-US" sz="1100" b="1" i="0" u="none" strike="noStrike" dirty="0" smtClean="0">
                          <a:solidFill>
                            <a:srgbClr val="000000"/>
                          </a:solidFill>
                          <a:latin typeface="Arial"/>
                          <a:cs typeface="Arial"/>
                        </a:rPr>
                        <a:t>12/12/</a:t>
                      </a:r>
                      <a:r>
                        <a:rPr lang="en-US" sz="1100" b="1" i="0" u="none" strike="noStrike" dirty="0">
                          <a:solidFill>
                            <a:srgbClr val="000000"/>
                          </a:solidFill>
                          <a:latin typeface="Arial"/>
                          <a:cs typeface="Arial"/>
                        </a:rPr>
                        <a:t>12</a:t>
                      </a:r>
                    </a:p>
                  </a:txBody>
                  <a:tcPr marL="10547" marR="10547" marT="0" marB="0" anchor="ctr">
                    <a:lnL w="571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209,000</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19,416</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9.29%</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3,771</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1.80%</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19.42%</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smtClean="0">
                          <a:solidFill>
                            <a:srgbClr val="000000"/>
                          </a:solidFill>
                          <a:latin typeface="Arial"/>
                          <a:cs typeface="Arial"/>
                        </a:rPr>
                        <a:t>53</a:t>
                      </a:r>
                      <a:endParaRPr lang="en-US" sz="1100" b="1" i="0" u="none" strike="noStrike" dirty="0">
                        <a:solidFill>
                          <a:srgbClr val="000000"/>
                        </a:solidFill>
                        <a:latin typeface="Arial"/>
                        <a:cs typeface="Arial"/>
                      </a:endParaRPr>
                    </a:p>
                  </a:txBody>
                  <a:tcPr marL="10547" marR="10547" marT="0" marB="0"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 name="TextBox 3"/>
          <p:cNvSpPr txBox="1"/>
          <p:nvPr/>
        </p:nvSpPr>
        <p:spPr>
          <a:xfrm>
            <a:off x="2711057" y="5196396"/>
            <a:ext cx="3224486" cy="954107"/>
          </a:xfrm>
          <a:prstGeom prst="rect">
            <a:avLst/>
          </a:prstGeom>
          <a:noFill/>
        </p:spPr>
        <p:txBody>
          <a:bodyPr wrap="square" rtlCol="0">
            <a:spAutoFit/>
          </a:bodyPr>
          <a:lstStyle/>
          <a:p>
            <a:pPr algn="ctr"/>
            <a:r>
              <a:rPr lang="en-US" sz="1400" b="1" dirty="0" smtClean="0">
                <a:latin typeface="Calibri" pitchFamily="34" charset="0"/>
                <a:cs typeface="Calibri" pitchFamily="34" charset="0"/>
              </a:rPr>
              <a:t>Delivery details are automatically  provided 72 hours following deployment. Ads will be re-deployed if the open rate is less than 3%.</a:t>
            </a:r>
            <a:endParaRPr lang="en-US" sz="1400" dirty="0" smtClean="0">
              <a:latin typeface="Calibri" pitchFamily="34" charset="0"/>
              <a:cs typeface="Calibri" pitchFamily="34" charset="0"/>
            </a:endParaRPr>
          </a:p>
        </p:txBody>
      </p:sp>
      <p:sp>
        <p:nvSpPr>
          <p:cNvPr id="5" name="Oval 4"/>
          <p:cNvSpPr/>
          <p:nvPr/>
        </p:nvSpPr>
        <p:spPr>
          <a:xfrm>
            <a:off x="2438400" y="3711714"/>
            <a:ext cx="22098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val="2178879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1219200"/>
            <a:ext cx="7865674" cy="4950164"/>
          </a:xfrm>
          <a:prstGeom prst="rect">
            <a:avLst/>
          </a:prstGeom>
          <a:ln w="12700">
            <a:solidFill>
              <a:schemeClr val="tx1"/>
            </a:solidFill>
          </a:ln>
        </p:spPr>
      </p:pic>
      <p:sp>
        <p:nvSpPr>
          <p:cNvPr id="7" name="TextBox 6"/>
          <p:cNvSpPr txBox="1"/>
          <p:nvPr/>
        </p:nvSpPr>
        <p:spPr>
          <a:xfrm>
            <a:off x="1312311" y="315289"/>
            <a:ext cx="6852645" cy="523220"/>
          </a:xfrm>
          <a:prstGeom prst="rect">
            <a:avLst/>
          </a:prstGeom>
          <a:noFill/>
        </p:spPr>
        <p:txBody>
          <a:bodyPr wrap="none" rtlCol="0">
            <a:spAutoFit/>
          </a:bodyPr>
          <a:lstStyle/>
          <a:p>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SEE THE RESULTS AND IDENTIFY THE SOURCE</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extBox 7"/>
          <p:cNvSpPr txBox="1"/>
          <p:nvPr/>
        </p:nvSpPr>
        <p:spPr>
          <a:xfrm>
            <a:off x="2409772" y="5257800"/>
            <a:ext cx="2328862" cy="215444"/>
          </a:xfrm>
          <a:prstGeom prst="rect">
            <a:avLst/>
          </a:prstGeom>
          <a:solidFill>
            <a:schemeClr val="bg1"/>
          </a:solidFill>
        </p:spPr>
        <p:txBody>
          <a:bodyPr wrap="square" rtlCol="0">
            <a:spAutoFit/>
          </a:bodyPr>
          <a:lstStyle/>
          <a:p>
            <a:r>
              <a:rPr lang="en-US" sz="800" dirty="0" smtClean="0">
                <a:solidFill>
                  <a:srgbClr val="0070C0"/>
                </a:solidFill>
                <a:latin typeface="Arial Black" pitchFamily="34" charset="0"/>
                <a:cs typeface="Aharoni" pitchFamily="2" charset="-79"/>
              </a:rPr>
              <a:t>cbs_ecampaigns.com  / referral</a:t>
            </a:r>
            <a:endParaRPr lang="en-US" sz="800" dirty="0">
              <a:solidFill>
                <a:srgbClr val="0070C0"/>
              </a:solidFill>
              <a:latin typeface="Arial Black" pitchFamily="34" charset="0"/>
              <a:cs typeface="Aharoni" pitchFamily="2" charset="-79"/>
            </a:endParaRPr>
          </a:p>
        </p:txBody>
      </p:sp>
    </p:spTree>
    <p:extLst>
      <p:ext uri="{BB962C8B-B14F-4D97-AF65-F5344CB8AC3E}">
        <p14:creationId xmlns:p14="http://schemas.microsoft.com/office/powerpoint/2010/main" val="177986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F9F624-0778-48DE-B82A-69074916403D}" type="slidenum">
              <a:rPr lang="en-US" smtClean="0"/>
              <a:pPr>
                <a:defRPr/>
              </a:pPr>
              <a:t>9</a:t>
            </a:fld>
            <a:endParaRPr lang="en-US" dirty="0"/>
          </a:p>
        </p:txBody>
      </p:sp>
      <p:sp>
        <p:nvSpPr>
          <p:cNvPr id="3" name="TextBox 2"/>
          <p:cNvSpPr txBox="1"/>
          <p:nvPr/>
        </p:nvSpPr>
        <p:spPr>
          <a:xfrm>
            <a:off x="1295400" y="381000"/>
            <a:ext cx="6386406" cy="954107"/>
          </a:xfrm>
          <a:prstGeom prst="rect">
            <a:avLst/>
          </a:prstGeom>
          <a:noFill/>
        </p:spPr>
        <p:txBody>
          <a:bodyPr wrap="square" rtlCol="0">
            <a:spAutoFit/>
          </a:bodyPr>
          <a:lstStyle/>
          <a:p>
            <a:pPr algn="ct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SAMPLE</a:t>
            </a:r>
            <a:r>
              <a:rPr lang="en-US" sz="2400" b="1" dirty="0" smtClean="0">
                <a:latin typeface="Calibri" pitchFamily="34" charset="0"/>
                <a:cs typeface="Calibri" pitchFamily="34" charset="0"/>
              </a:rPr>
              <a:t> </a:t>
            </a:r>
            <a:r>
              <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INTEGRATION</a:t>
            </a:r>
          </a:p>
          <a:p>
            <a:pPr algn="ctr"/>
            <a:r>
              <a:rPr lang="en-US" sz="2800" b="1" dirty="0" smtClean="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JUDGE OLIVER HOLMES</a:t>
            </a:r>
            <a:endParaRPr lang="en-US" sz="28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TextBox 3"/>
          <p:cNvSpPr txBox="1"/>
          <p:nvPr/>
        </p:nvSpPr>
        <p:spPr>
          <a:xfrm>
            <a:off x="381000" y="1606689"/>
            <a:ext cx="8382000" cy="4862870"/>
          </a:xfrm>
          <a:prstGeom prst="rect">
            <a:avLst/>
          </a:prstGeom>
          <a:noFill/>
        </p:spPr>
        <p:txBody>
          <a:bodyPr wrap="square" rtlCol="0">
            <a:spAutoFit/>
          </a:bodyPr>
          <a:lstStyle/>
          <a:p>
            <a:r>
              <a:rPr lang="en-US" sz="1600" b="1" dirty="0" smtClean="0">
                <a:latin typeface="Calibri" pitchFamily="34" charset="0"/>
                <a:cs typeface="Calibri" pitchFamily="34" charset="0"/>
              </a:rPr>
              <a:t>JUDGE HOLMES OBJECTVES: </a:t>
            </a:r>
          </a:p>
          <a:p>
            <a:endParaRPr lang="en-US" dirty="0"/>
          </a:p>
          <a:p>
            <a:pPr marL="285750" indent="-285750">
              <a:buFont typeface="Arial" pitchFamily="34" charset="0"/>
              <a:buChar char="•"/>
            </a:pPr>
            <a:r>
              <a:rPr lang="en-US" sz="1600" b="1" dirty="0" smtClean="0"/>
              <a:t>To increase awareness of JUDGE HOLMES record.</a:t>
            </a:r>
          </a:p>
          <a:p>
            <a:pPr marL="742950" lvl="1" indent="-285750">
              <a:buFont typeface="Wingdings" pitchFamily="2" charset="2"/>
              <a:buChar char="ü"/>
            </a:pPr>
            <a:r>
              <a:rPr lang="en-US" sz="1600" dirty="0" smtClean="0"/>
              <a:t>Utilize :60 on-air &amp; on-line  commercials for  messaging.</a:t>
            </a:r>
          </a:p>
          <a:p>
            <a:pPr marL="742950" lvl="1" indent="-285750">
              <a:buFont typeface="Wingdings" pitchFamily="2" charset="2"/>
              <a:buChar char="ü"/>
            </a:pPr>
            <a:r>
              <a:rPr lang="en-US" sz="1600" dirty="0" smtClean="0"/>
              <a:t>Live Search Directors to have voters search specifically JUDGE HOLMES.</a:t>
            </a:r>
          </a:p>
          <a:p>
            <a:pPr marL="742950" lvl="1" indent="-285750">
              <a:buFont typeface="Wingdings" pitchFamily="2" charset="2"/>
              <a:buChar char="ü"/>
            </a:pPr>
            <a:r>
              <a:rPr lang="en-US" sz="1600" dirty="0" smtClean="0"/>
              <a:t>Local Search will help JUDGE HOLMES be not only found, but selected, when voters search for judicial candidates on the internet. </a:t>
            </a:r>
            <a:endParaRPr lang="en-US" sz="1600" dirty="0"/>
          </a:p>
          <a:p>
            <a:r>
              <a:rPr lang="en-US" sz="1600" b="1" dirty="0" smtClean="0"/>
              <a:t> </a:t>
            </a:r>
          </a:p>
          <a:p>
            <a:pPr marL="285750" indent="-285750">
              <a:buFont typeface="Arial" pitchFamily="34" charset="0"/>
              <a:buChar char="•"/>
            </a:pPr>
            <a:r>
              <a:rPr lang="en-US" sz="1600" b="1" dirty="0" smtClean="0"/>
              <a:t>Drive voters to early voting .</a:t>
            </a:r>
          </a:p>
          <a:p>
            <a:pPr marL="742950" lvl="1" indent="-285750">
              <a:buFont typeface="Wingdings" pitchFamily="2" charset="2"/>
              <a:buChar char="ü"/>
            </a:pPr>
            <a:r>
              <a:rPr lang="en-US" sz="1600" dirty="0" smtClean="0"/>
              <a:t>Dedicate a portion of your :60 on-air &amp; on-line spot to early GOTV</a:t>
            </a:r>
          </a:p>
          <a:p>
            <a:pPr marL="742950" lvl="1" indent="-285750">
              <a:buFont typeface="Wingdings" pitchFamily="2" charset="2"/>
              <a:buChar char="ü"/>
            </a:pPr>
            <a:r>
              <a:rPr lang="en-US" sz="1600" dirty="0" smtClean="0"/>
              <a:t>Deploy an email blast to specific party and independent voters in your district. </a:t>
            </a:r>
            <a:endParaRPr lang="en-US" sz="1600" dirty="0"/>
          </a:p>
          <a:p>
            <a:r>
              <a:rPr lang="en-US" sz="1600" dirty="0" smtClean="0"/>
              <a:t> </a:t>
            </a:r>
          </a:p>
          <a:p>
            <a:pPr marL="285750" indent="-285750">
              <a:buFont typeface="Arial" pitchFamily="34" charset="0"/>
              <a:buChar char="•"/>
            </a:pPr>
            <a:r>
              <a:rPr lang="en-US" sz="1600" b="1" dirty="0" smtClean="0"/>
              <a:t>Promote JUDGE HOLMES .</a:t>
            </a:r>
          </a:p>
          <a:p>
            <a:pPr marL="742950" lvl="1" indent="-285750">
              <a:buFont typeface="Wingdings" pitchFamily="2" charset="2"/>
              <a:buChar char="ü"/>
            </a:pPr>
            <a:r>
              <a:rPr lang="en-US" sz="1600" dirty="0" smtClean="0"/>
              <a:t>Use Rotating 300x250 banners on CBSChicago.com featuring your endorsements.</a:t>
            </a:r>
          </a:p>
          <a:p>
            <a:pPr marL="742950" lvl="1" indent="-285750">
              <a:buFont typeface="Wingdings" pitchFamily="2" charset="2"/>
              <a:buChar char="ü"/>
            </a:pPr>
            <a:r>
              <a:rPr lang="en-US" sz="1600" dirty="0" smtClean="0"/>
              <a:t>Use an on-line circular ad to showcase testimonials . </a:t>
            </a:r>
          </a:p>
          <a:p>
            <a:pPr marL="742950" lvl="1" indent="-285750">
              <a:buFont typeface="Wingdings" pitchFamily="2" charset="2"/>
              <a:buChar char="ü"/>
            </a:pPr>
            <a:r>
              <a:rPr lang="en-US" sz="1600" dirty="0" smtClean="0"/>
              <a:t>Deploy an email blast to voters in specific zip codes. </a:t>
            </a:r>
          </a:p>
          <a:p>
            <a:endParaRPr lang="en-US" sz="1600" dirty="0" smtClean="0"/>
          </a:p>
          <a:p>
            <a:r>
              <a:rPr lang="en-US" dirty="0" smtClean="0"/>
              <a:t> </a:t>
            </a:r>
          </a:p>
          <a:p>
            <a:endParaRPr lang="en-US" dirty="0"/>
          </a:p>
        </p:txBody>
      </p:sp>
    </p:spTree>
    <p:extLst>
      <p:ext uri="{BB962C8B-B14F-4D97-AF65-F5344CB8AC3E}">
        <p14:creationId xmlns:p14="http://schemas.microsoft.com/office/powerpoint/2010/main" val="74739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84E4272C9494FBC312C9A062CE0B2" ma:contentTypeVersion="0" ma:contentTypeDescription="Create a new document." ma:contentTypeScope="" ma:versionID="0faf89b406793559d61aad567ba9cb1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8ED34A-106B-4FB3-9DAF-D81856B21A90}">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D36112C9-9CD9-4DB3-8CDB-96AF76E20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3341947-48BD-4BDB-B750-2B90FEC6DC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22054</TotalTime>
  <Words>1196</Words>
  <Application>Microsoft Office PowerPoint</Application>
  <PresentationFormat>On-screen Show (4:3)</PresentationFormat>
  <Paragraphs>268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 Radio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Newsradio In Chicago The Future  Is Now</dc:title>
  <dc:creator>Clifton, Rosemary</dc:creator>
  <cp:lastModifiedBy>Murphy, Ron</cp:lastModifiedBy>
  <cp:revision>696</cp:revision>
  <cp:lastPrinted>2013-03-26T12:05:07Z</cp:lastPrinted>
  <dcterms:created xsi:type="dcterms:W3CDTF">2011-06-28T19:00:31Z</dcterms:created>
  <dcterms:modified xsi:type="dcterms:W3CDTF">2013-10-24T14:41:52Z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0x01010086B84E4272C9494FBC312C9A062CE0B2</vt:lpwstr>
  </property>
</Properties>
</file>