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9" r:id="rId5"/>
    <p:sldId id="265" r:id="rId6"/>
    <p:sldId id="260" r:id="rId7"/>
    <p:sldId id="261" r:id="rId8"/>
    <p:sldId id="262" r:id="rId9"/>
    <p:sldId id="263" r:id="rId10"/>
  </p:sldIdLst>
  <p:sldSz cx="6858000" cy="9144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A97F-FBA3-4FDF-BC19-45734E5A0818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692150"/>
            <a:ext cx="2597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D307-4C7B-46FC-A131-D50CC34B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And the large number of  listeners  we  attract are QUALITY listeners….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BBM_MediaKit-cover-H.JPG"/>
          <p:cNvPicPr>
            <a:picLocks noChangeAspect="1"/>
          </p:cNvPicPr>
          <p:nvPr userDrawn="1"/>
        </p:nvPicPr>
        <p:blipFill>
          <a:blip r:embed="rId2"/>
          <a:srcRect r="166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CFB2-7653-4AAC-ABED-A8D0CE107DF1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0" y="8758238"/>
            <a:ext cx="1600200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9879-676F-4FAA-B6F8-3914E6E5D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2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2AC4-FF17-468C-9B71-3316ED8B81C4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C5824-D038-4B4E-9588-E5A8E560A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BFA5-E1B2-4C1A-8A31-31505F3CE98A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9F54-29CE-46CA-A62F-C9C7766B0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7AA2-4D88-44BD-B98B-C615923E2FC9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A78-1EEB-4172-BB74-9E75774FB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9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D95A-7EBA-475F-B849-F56BA3CF9C8D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3C36-22ED-4556-8B73-5F2455D5F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5A50-16FD-4471-BA30-E412596C6A9C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8F3D-8054-49B8-BDC7-1D02C5E27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7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0FF9-105F-49C1-87DB-2FA105DF6A76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BEF2-18AA-4F52-814C-9EFEE2046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37F2D-3E9E-410F-B94F-C7A34F12CC58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E3E4-1DAB-4F95-B0B4-B99785997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0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998F-A150-48F6-AD69-55456267F65B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C632-5E92-4BDA-A14F-39E395798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54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2D16-A04B-488B-B150-F050221DF6F1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AD3A-CA1C-449F-96A0-90898229E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CFBD-15EC-4EF1-815D-13352B939B5B}" type="datetime1">
              <a:rPr lang="en-US"/>
              <a:pPr>
                <a:defRPr/>
              </a:pPr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85EF-D610-4F18-AA40-C8022D3C7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F9A1A0B-A653-438C-85BD-748B9FB2E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dirty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0DCB-9D00-4462-A4D8-CEB551C9D253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A7BC-6664-4281-8C28-9B0415BD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9464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4876800"/>
            <a:ext cx="61722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4F7B6-8032-449F-BB4D-F71D85DF211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DE8B1-673A-4359-B95A-A1EF0E870A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WBBM_MediaKit-page-H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5029200" y="8678863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FFD4461-57C5-406A-AEE8-C927D82F174C}" type="slidenum">
              <a:rPr lang="en-US" sz="1200" smtClean="0">
                <a:latin typeface="Arial" charset="0"/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26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a.lane@cbsradio.com" TargetMode="External"/><Relationship Id="rId7" Type="http://schemas.openxmlformats.org/officeDocument/2006/relationships/hyperlink" Target="https://www.nab.org/radio/issues.asp" TargetMode="External"/><Relationship Id="rId2" Type="http://schemas.openxmlformats.org/officeDocument/2006/relationships/hyperlink" Target="mailto:ron.murphy@cbsradi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.day@cbsradio.com" TargetMode="External"/><Relationship Id="rId5" Type="http://schemas.openxmlformats.org/officeDocument/2006/relationships/hyperlink" Target="mailto:mjennifer.ellis@cbsradio.com" TargetMode="External"/><Relationship Id="rId4" Type="http://schemas.openxmlformats.org/officeDocument/2006/relationships/hyperlink" Target="mailto:lisa.orlando@cbsradi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362574"/>
            <a:ext cx="4800600" cy="2155825"/>
          </a:xfrm>
        </p:spPr>
        <p:txBody>
          <a:bodyPr/>
          <a:lstStyle/>
          <a:p>
            <a:r>
              <a:rPr lang="en-US" b="1" dirty="0" smtClean="0"/>
              <a:t>CBS RADIO CHICAGO</a:t>
            </a:r>
          </a:p>
          <a:p>
            <a:r>
              <a:rPr lang="en-US" b="1" dirty="0" smtClean="0"/>
              <a:t>POLITICAL RATES</a:t>
            </a:r>
          </a:p>
          <a:p>
            <a:r>
              <a:rPr lang="en-US" b="1" dirty="0" smtClean="0"/>
              <a:t>11/11/2013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1905000"/>
            <a:ext cx="61055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3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50784"/>
              </p:ext>
            </p:extLst>
          </p:nvPr>
        </p:nvGraphicFramePr>
        <p:xfrm>
          <a:off x="304800" y="304800"/>
          <a:ext cx="6172200" cy="8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3884524" imgH="5027823" progId="PowerPoint.Show.8">
                  <p:embed/>
                </p:oleObj>
              </mc:Choice>
              <mc:Fallback>
                <p:oleObj name="Presentation" r:id="rId3" imgW="3884524" imgH="50278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6172200" cy="815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31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7649"/>
              </p:ext>
            </p:extLst>
          </p:nvPr>
        </p:nvGraphicFramePr>
        <p:xfrm>
          <a:off x="304800" y="228600"/>
          <a:ext cx="6172200" cy="838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resentation" r:id="rId3" imgW="3427437" imgH="4570388" progId="PowerPoint.Show.8">
                  <p:embed/>
                </p:oleObj>
              </mc:Choice>
              <mc:Fallback>
                <p:oleObj name="Presentation" r:id="rId3" imgW="3427437" imgH="457038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28600"/>
                        <a:ext cx="6172200" cy="838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18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1200"/>
            <a:ext cx="4038600" cy="258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1.4 Million people listen to WBBM Newsradio each week…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Our Audience, Your Consumer!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WELL EDUCATED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1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69% have attended college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17375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WHITE COLLAR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1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49% or 230,00 are employed full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1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40% or186,000 are white collar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100">
              <a:solidFill>
                <a:srgbClr val="17375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HIGH INCOME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1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26% or 124,000 earn $100,000+ in household income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10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5% or 22,600 earn $250,000+ in household income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17375E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8229600"/>
            <a:ext cx="502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10253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1219200"/>
            <a:ext cx="74676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17375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Who is the </a:t>
            </a:r>
            <a:r>
              <a:rPr lang="en-US" sz="3000" dirty="0" err="1">
                <a:solidFill>
                  <a:srgbClr val="17375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Newsradio</a:t>
            </a:r>
            <a:r>
              <a:rPr lang="en-US" sz="3000" dirty="0">
                <a:solidFill>
                  <a:srgbClr val="17375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Listener?</a:t>
            </a:r>
            <a:r>
              <a:rPr lang="en-US" sz="3000" b="1" dirty="0">
                <a:solidFill>
                  <a:srgbClr val="17375E"/>
                </a:solidFill>
                <a:latin typeface="Arial" charset="0"/>
                <a:ea typeface="ＭＳ Ｐゴシック" pitchFamily="34" charset="-128"/>
                <a:cs typeface="Arial" charset="0"/>
              </a:rPr>
              <a:t> 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819400" y="609600"/>
            <a:ext cx="302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17375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2014 POLITICAL RATES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124200" y="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17375E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WBBM NEWSRADIO CBS CHICAGO</a:t>
            </a:r>
          </a:p>
        </p:txBody>
      </p:sp>
      <p:graphicFrame>
        <p:nvGraphicFramePr>
          <p:cNvPr id="16979" name="Group 5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52161"/>
              </p:ext>
            </p:extLst>
          </p:nvPr>
        </p:nvGraphicFramePr>
        <p:xfrm>
          <a:off x="0" y="4724400"/>
          <a:ext cx="6858000" cy="3448685"/>
        </p:xfrm>
        <a:graphic>
          <a:graphicData uri="http://schemas.openxmlformats.org/drawingml/2006/table">
            <a:tbl>
              <a:tblPr/>
              <a:tblGrid>
                <a:gridCol w="609600"/>
                <a:gridCol w="771525"/>
                <a:gridCol w="1287463"/>
                <a:gridCol w="641350"/>
                <a:gridCol w="639762"/>
                <a:gridCol w="690563"/>
                <a:gridCol w="738187"/>
                <a:gridCol w="739775"/>
                <a:gridCol w="739775"/>
              </a:tblGrid>
              <a:tr h="295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Daypart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30 Second Spots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60 Second Spots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Code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Days/Times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Lowest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Unit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Non Preempt-able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Issue/ Prevailing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Lowest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Unit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Non Preempt-able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Issue/ Prevailing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AM Drive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Mo-Fr 6:00A-10:00A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375.00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406.00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533.00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Midday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Mo-Fr 10:00A-3:00P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190.00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270.00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390.00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180.00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272.00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PM Drive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Mo-Fr 3:00P-7:00P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220.00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294.00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440.00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358.00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Evening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Mo-Fr 7:00P-12:00A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44.00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135.00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48.00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180.00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Prime ROS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Mo-Fr 6:00A-7:00P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200.00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323.00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225.00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  387.00.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Broad ROS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Sa-Sa 6:00A-7:00P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62.00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110.00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170.00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976" name="Picture 592" descr="bbm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81200"/>
            <a:ext cx="2971800" cy="2522538"/>
          </a:xfrm>
          <a:prstGeom prst="rect">
            <a:avLst/>
          </a:prstGeom>
          <a:noFill/>
        </p:spPr>
      </p:pic>
      <p:sp>
        <p:nvSpPr>
          <p:cNvPr id="16977" name="Text Box 593"/>
          <p:cNvSpPr txBox="1">
            <a:spLocks noChangeArrowheads="1"/>
          </p:cNvSpPr>
          <p:nvPr/>
        </p:nvSpPr>
        <p:spPr bwMode="auto">
          <a:xfrm>
            <a:off x="4191000" y="2133600"/>
            <a:ext cx="598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Daytime</a:t>
            </a:r>
          </a:p>
        </p:txBody>
      </p:sp>
      <p:sp>
        <p:nvSpPr>
          <p:cNvPr id="16978" name="Text Box 594"/>
          <p:cNvSpPr txBox="1">
            <a:spLocks noChangeArrowheads="1"/>
          </p:cNvSpPr>
          <p:nvPr/>
        </p:nvSpPr>
        <p:spPr bwMode="auto">
          <a:xfrm>
            <a:off x="5715000" y="3505200"/>
            <a:ext cx="6191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Night time</a:t>
            </a:r>
          </a:p>
        </p:txBody>
      </p:sp>
    </p:spTree>
    <p:extLst>
      <p:ext uri="{BB962C8B-B14F-4D97-AF65-F5344CB8AC3E}">
        <p14:creationId xmlns:p14="http://schemas.microsoft.com/office/powerpoint/2010/main" val="1377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531217"/>
              </p:ext>
            </p:extLst>
          </p:nvPr>
        </p:nvGraphicFramePr>
        <p:xfrm>
          <a:off x="304800" y="457200"/>
          <a:ext cx="6400800" cy="822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resentation" r:id="rId3" imgW="4570515" imgH="3427520" progId="PowerPoint.Show.12">
                  <p:embed/>
                </p:oleObj>
              </mc:Choice>
              <mc:Fallback>
                <p:oleObj name="Presentation" r:id="rId3" imgW="4570515" imgH="3427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6400800" cy="822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78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31276"/>
              </p:ext>
            </p:extLst>
          </p:nvPr>
        </p:nvGraphicFramePr>
        <p:xfrm>
          <a:off x="304800" y="304800"/>
          <a:ext cx="6273800" cy="830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resentation" r:id="rId3" imgW="3427437" imgH="4570388" progId="PowerPoint.Show.12">
                  <p:embed/>
                </p:oleObj>
              </mc:Choice>
              <mc:Fallback>
                <p:oleObj name="Presentation" r:id="rId3" imgW="3427437" imgH="457038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6273800" cy="830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0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35485"/>
              </p:ext>
            </p:extLst>
          </p:nvPr>
        </p:nvGraphicFramePr>
        <p:xfrm>
          <a:off x="381000" y="304800"/>
          <a:ext cx="6042025" cy="8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resentation" r:id="rId3" imgW="3427437" imgH="4570388" progId="PowerPoint.Show.8">
                  <p:embed/>
                </p:oleObj>
              </mc:Choice>
              <mc:Fallback>
                <p:oleObj name="Presentation" r:id="rId3" imgW="3427437" imgH="457038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4800"/>
                        <a:ext cx="6042025" cy="815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1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for CBS Radio Chicago 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65151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Political/issue Director- Ron Murphy   312-297-7722 </a:t>
            </a:r>
            <a:r>
              <a:rPr lang="en-US" sz="1600" dirty="0" smtClean="0">
                <a:hlinkClick r:id="rId2"/>
              </a:rPr>
              <a:t>ron.murphy@cbsradio.com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Office Manager-              Theresa Lane  312-412-4623 </a:t>
            </a:r>
            <a:r>
              <a:rPr lang="en-US" sz="1600" dirty="0" smtClean="0">
                <a:hlinkClick r:id="rId3"/>
              </a:rPr>
              <a:t>theresa.lane@cbsradio.com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Continuity Director - Lisa Orlando Grossman 312-297-7871 </a:t>
            </a:r>
            <a:r>
              <a:rPr lang="en-US" sz="1600" dirty="0" smtClean="0">
                <a:hlinkClick r:id="rId4"/>
              </a:rPr>
              <a:t>lisa.orlando@cbsradio.com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Traffic Coordinator    Jennifer Ellis    312-297-7870   </a:t>
            </a:r>
            <a:r>
              <a:rPr lang="en-US" sz="1600" dirty="0" smtClean="0">
                <a:hlinkClick r:id="rId5"/>
              </a:rPr>
              <a:t>mjennifer.ellis@cbsradio.com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Traffic Fax                                               312-297-7875</a:t>
            </a:r>
          </a:p>
          <a:p>
            <a:pPr marL="0" indent="0">
              <a:buNone/>
            </a:pPr>
            <a:r>
              <a:rPr lang="en-US" sz="1600" dirty="0" smtClean="0"/>
              <a:t>Cluster VP of Sales    Mark Day           312-297-3838   </a:t>
            </a:r>
            <a:r>
              <a:rPr lang="en-US" sz="1600" dirty="0" smtClean="0">
                <a:hlinkClick r:id="rId6"/>
              </a:rPr>
              <a:t>mark.day@cbsradio.com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CBS REQUIRES ALL CANDIDATES TO FILE FORMS FOR POLTICAL ADVERTSING AS REQUIRED BY THE  BCRA OF 2002.</a:t>
            </a:r>
          </a:p>
          <a:p>
            <a:pPr marL="0" indent="0">
              <a:buNone/>
            </a:pPr>
            <a:r>
              <a:rPr lang="en-US" sz="1600" dirty="0" smtClean="0"/>
              <a:t>To acquire </a:t>
            </a:r>
            <a:r>
              <a:rPr lang="en-US" sz="1600" dirty="0"/>
              <a:t>these forms go to;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www.nab.org/radio/issues.asp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96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252</Words>
  <Application>Microsoft Office PowerPoint</Application>
  <PresentationFormat>On-screen Show (4:3)</PresentationFormat>
  <Paragraphs>99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 for CBS Radio Chicago political</vt:lpstr>
    </vt:vector>
  </TitlesOfParts>
  <Company>CBS Radio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Ron</dc:creator>
  <cp:lastModifiedBy>Murphy, Ron</cp:lastModifiedBy>
  <cp:revision>9</cp:revision>
  <cp:lastPrinted>2013-11-11T17:12:02Z</cp:lastPrinted>
  <dcterms:created xsi:type="dcterms:W3CDTF">2013-11-11T15:30:45Z</dcterms:created>
  <dcterms:modified xsi:type="dcterms:W3CDTF">2013-11-11T17:39:02Z</dcterms:modified>
</cp:coreProperties>
</file>